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3" r:id="rId6"/>
    <p:sldId id="258" r:id="rId7"/>
    <p:sldId id="264" r:id="rId8"/>
    <p:sldId id="265" r:id="rId9"/>
    <p:sldId id="273" r:id="rId10"/>
    <p:sldId id="274" r:id="rId11"/>
    <p:sldId id="266" r:id="rId12"/>
    <p:sldId id="267" r:id="rId13"/>
    <p:sldId id="268" r:id="rId14"/>
    <p:sldId id="269" r:id="rId15"/>
    <p:sldId id="275" r:id="rId16"/>
    <p:sldId id="276" r:id="rId17"/>
    <p:sldId id="277" r:id="rId18"/>
    <p:sldId id="271" r:id="rId19"/>
    <p:sldId id="272"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9/30/2015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hyperlink" Target="mailto:phimes6@verizon.net" TargetMode="External"/><Relationship Id="rId2" Type="http://schemas.openxmlformats.org/officeDocument/2006/relationships/hyperlink" Target="http://www.kentgardenspta.com/programs/popcorn-club/"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hyperlink" Target="http://www.fcps.edu/dss/osp/prc/resources/events/index.shtml#AIM" TargetMode="External"/><Relationship Id="rId13" Type="http://schemas.openxmlformats.org/officeDocument/2006/relationships/hyperlink" Target="http://www.fcps.edu/dss/osp/prc/resources/events/index.shtml#Intro" TargetMode="External"/><Relationship Id="rId3" Type="http://schemas.openxmlformats.org/officeDocument/2006/relationships/hyperlink" Target="http://www.fcps.edu/dss/osp/prc/resources/events/index.shtml#MITMFocus" TargetMode="External"/><Relationship Id="rId7" Type="http://schemas.openxmlformats.org/officeDocument/2006/relationships/hyperlink" Target="http://www.fcps.edu/dss/osp/prc/resources/events/index.shtml#Fidgety" TargetMode="External"/><Relationship Id="rId12" Type="http://schemas.openxmlformats.org/officeDocument/2006/relationships/hyperlink" Target="http://www.fcps.edu/dss/osp/prc/resources/events/index.shtml#FQ" TargetMode="External"/><Relationship Id="rId2" Type="http://schemas.openxmlformats.org/officeDocument/2006/relationships/hyperlink" Target="mailto:conniesanabria@yahoo.com" TargetMode="External"/><Relationship Id="rId1" Type="http://schemas.openxmlformats.org/officeDocument/2006/relationships/slideLayout" Target="../slideLayouts/slideLayout2.xml"/><Relationship Id="rId6" Type="http://schemas.openxmlformats.org/officeDocument/2006/relationships/hyperlink" Target="http://www.fcps.edu/dss/osp/prc/resources/events/index.shtml#DysSec" TargetMode="External"/><Relationship Id="rId11" Type="http://schemas.openxmlformats.org/officeDocument/2006/relationships/hyperlink" Target="http://www.fcps.edu/dss/osp/prc/resources/events/index.shtml#DysES" TargetMode="External"/><Relationship Id="rId5" Type="http://schemas.openxmlformats.org/officeDocument/2006/relationships/hyperlink" Target="http://www.fcps.edu/dss/osp/prc/resources/events/index.shtml#icanbike" TargetMode="External"/><Relationship Id="rId15" Type="http://schemas.openxmlformats.org/officeDocument/2006/relationships/image" Target="../media/image35.png"/><Relationship Id="rId10" Type="http://schemas.openxmlformats.org/officeDocument/2006/relationships/hyperlink" Target="http://www.fcps.edu/dss/osp/prc/resources/events/index.shtml#MITMPers" TargetMode="External"/><Relationship Id="rId4" Type="http://schemas.openxmlformats.org/officeDocument/2006/relationships/hyperlink" Target="http://www.fcps.edu/dss/osp/prc/resources/events/index.shtml#bully" TargetMode="External"/><Relationship Id="rId9" Type="http://schemas.openxmlformats.org/officeDocument/2006/relationships/hyperlink" Target="http://www.fcps.edu/dss/osp/prc/resources/events/index.shtml#Moving" TargetMode="External"/><Relationship Id="rId14" Type="http://schemas.openxmlformats.org/officeDocument/2006/relationships/hyperlink" Target="http://www.fcps.edu/dss/osp/prc/resources/events/index.shtml#Coo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entgardenspt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giantfood.com/aplus/register-card/"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KENT GARDENS PTA MTG 9.30.15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037" y="4749757"/>
            <a:ext cx="2043336" cy="2043336"/>
          </a:xfrm>
          <a:prstGeom prst="rect">
            <a:avLst/>
          </a:prstGeom>
        </p:spPr>
      </p:pic>
    </p:spTree>
    <p:extLst>
      <p:ext uri="{BB962C8B-B14F-4D97-AF65-F5344CB8AC3E}">
        <p14:creationId xmlns:p14="http://schemas.microsoft.com/office/powerpoint/2010/main" val="123371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41998" y="0"/>
            <a:ext cx="2804403" cy="2798307"/>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2865" y="571500"/>
            <a:ext cx="3770360" cy="282777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3044" y="4018683"/>
            <a:ext cx="2888673" cy="216650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73537" y="922090"/>
            <a:ext cx="2804715" cy="210353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4024" y="3692234"/>
            <a:ext cx="3759201" cy="281940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049326" y="930600"/>
            <a:ext cx="2872801" cy="215460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8426" y="3692234"/>
            <a:ext cx="3759201" cy="2819401"/>
          </a:xfrm>
          <a:prstGeom prst="rect">
            <a:avLst/>
          </a:prstGeom>
        </p:spPr>
      </p:pic>
    </p:spTree>
    <p:extLst>
      <p:ext uri="{BB962C8B-B14F-4D97-AF65-F5344CB8AC3E}">
        <p14:creationId xmlns:p14="http://schemas.microsoft.com/office/powerpoint/2010/main" val="382807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904" y="877824"/>
            <a:ext cx="9720072" cy="1499616"/>
          </a:xfrm>
        </p:spPr>
        <p:txBody>
          <a:bodyPr/>
          <a:lstStyle/>
          <a:p>
            <a:r>
              <a:rPr lang="en-US" dirty="0" smtClean="0"/>
              <a:t>Pop Corn Club</a:t>
            </a:r>
            <a:endParaRPr lang="en-US" dirty="0"/>
          </a:p>
        </p:txBody>
      </p:sp>
      <p:sp>
        <p:nvSpPr>
          <p:cNvPr id="3" name="Content Placeholder 2"/>
          <p:cNvSpPr>
            <a:spLocks noGrp="1"/>
          </p:cNvSpPr>
          <p:nvPr>
            <p:ph idx="1"/>
          </p:nvPr>
        </p:nvSpPr>
        <p:spPr>
          <a:xfrm>
            <a:off x="1184148" y="2670048"/>
            <a:ext cx="9720073" cy="4023360"/>
          </a:xfrm>
        </p:spPr>
        <p:txBody>
          <a:bodyPr/>
          <a:lstStyle/>
          <a:p>
            <a:pPr>
              <a:buFont typeface="Wingdings" panose="05000000000000000000" pitchFamily="2" charset="2"/>
              <a:buChar char="v"/>
            </a:pPr>
            <a:r>
              <a:rPr lang="en-US" dirty="0" smtClean="0"/>
              <a:t>Kent Gardens Tradition – popcorn delivered the first Friday of every month</a:t>
            </a:r>
          </a:p>
          <a:p>
            <a:pPr>
              <a:buFont typeface="Wingdings" panose="05000000000000000000" pitchFamily="2" charset="2"/>
              <a:buChar char="v"/>
            </a:pPr>
            <a:r>
              <a:rPr lang="en-US" dirty="0" smtClean="0"/>
              <a:t>Registration is </a:t>
            </a:r>
            <a:r>
              <a:rPr lang="en-US" dirty="0"/>
              <a:t>online </a:t>
            </a:r>
            <a:r>
              <a:rPr lang="en-US" dirty="0" smtClean="0"/>
              <a:t>only ($10 per student):  </a:t>
            </a:r>
            <a:r>
              <a:rPr lang="en-US" dirty="0">
                <a:hlinkClick r:id="rId2"/>
              </a:rPr>
              <a:t>http://www.kentgardenspta.com/programs/popcorn-club</a:t>
            </a:r>
            <a:r>
              <a:rPr lang="en-US" dirty="0" smtClean="0">
                <a:hlinkClick r:id="rId2"/>
              </a:rPr>
              <a:t>/</a:t>
            </a:r>
            <a:endParaRPr lang="en-US" dirty="0" smtClean="0"/>
          </a:p>
          <a:p>
            <a:pPr>
              <a:buFont typeface="Wingdings" panose="05000000000000000000" pitchFamily="2" charset="2"/>
              <a:buChar char="v"/>
            </a:pPr>
            <a:r>
              <a:rPr lang="en-US" dirty="0" smtClean="0"/>
              <a:t>Our first pop is Friday, October 2</a:t>
            </a:r>
            <a:r>
              <a:rPr lang="en-US" baseline="30000" dirty="0" smtClean="0"/>
              <a:t>nd</a:t>
            </a:r>
            <a:r>
              <a:rPr lang="en-US" dirty="0" smtClean="0"/>
              <a:t> </a:t>
            </a:r>
          </a:p>
          <a:p>
            <a:pPr fontAlgn="base">
              <a:buFont typeface="Wingdings" panose="05000000000000000000" pitchFamily="2" charset="2"/>
              <a:buChar char="v"/>
            </a:pPr>
            <a:r>
              <a:rPr lang="en-US" dirty="0" smtClean="0"/>
              <a:t>Also </a:t>
            </a:r>
            <a:r>
              <a:rPr lang="en-US" dirty="0"/>
              <a:t>– we always need extra help popping, bagging and delivering this very popular program!  If you have even just an hour to spare, we could use your help!  Just show up at the cafeteria the first Friday of the month between 8:30am and 10:00am, and we will put you to work!</a:t>
            </a:r>
          </a:p>
          <a:p>
            <a:pPr fontAlgn="base"/>
            <a:r>
              <a:rPr lang="en-US" dirty="0" smtClean="0"/>
              <a:t>Point </a:t>
            </a:r>
            <a:r>
              <a:rPr lang="en-US" dirty="0"/>
              <a:t>of contact </a:t>
            </a:r>
            <a:r>
              <a:rPr lang="en-US" dirty="0" smtClean="0"/>
              <a:t>is</a:t>
            </a:r>
            <a:r>
              <a:rPr lang="en-US" dirty="0"/>
              <a:t> Paige Himes (</a:t>
            </a:r>
            <a:r>
              <a:rPr lang="en-US" u="sng" dirty="0">
                <a:hlinkClick r:id="rId3"/>
              </a:rPr>
              <a:t>phimes6@verizon.net</a:t>
            </a:r>
            <a:r>
              <a:rPr lang="en-US" dirty="0"/>
              <a:t>) </a:t>
            </a:r>
          </a:p>
          <a:p>
            <a:pPr>
              <a:buFont typeface="Wingdings" panose="05000000000000000000" pitchFamily="2" charset="2"/>
              <a:buChar char="v"/>
            </a:pPr>
            <a:endParaRPr lang="en-US" dirty="0" smtClean="0"/>
          </a:p>
          <a:p>
            <a:pPr>
              <a:buFont typeface="Wingdings" panose="05000000000000000000" pitchFamily="2" charset="2"/>
              <a:buChar char="v"/>
            </a:pPr>
            <a:endParaRPr lang="en-US" dirty="0"/>
          </a:p>
        </p:txBody>
      </p:sp>
      <p:pic>
        <p:nvPicPr>
          <p:cNvPr id="4" name="Picture 3"/>
          <p:cNvPicPr>
            <a:picLocks noChangeAspect="1"/>
          </p:cNvPicPr>
          <p:nvPr/>
        </p:nvPicPr>
        <p:blipFill>
          <a:blip r:embed="rId4"/>
          <a:stretch>
            <a:fillRect/>
          </a:stretch>
        </p:blipFill>
        <p:spPr>
          <a:xfrm>
            <a:off x="9688708" y="0"/>
            <a:ext cx="2804403" cy="27983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758" y="285750"/>
            <a:ext cx="1392281" cy="2091690"/>
          </a:xfrm>
          <a:prstGeom prst="rect">
            <a:avLst/>
          </a:prstGeom>
        </p:spPr>
      </p:pic>
      <p:pic>
        <p:nvPicPr>
          <p:cNvPr id="7" name="Picture 6"/>
          <p:cNvPicPr>
            <a:picLocks noChangeAspect="1"/>
          </p:cNvPicPr>
          <p:nvPr/>
        </p:nvPicPr>
        <p:blipFill>
          <a:blip r:embed="rId6"/>
          <a:stretch>
            <a:fillRect/>
          </a:stretch>
        </p:blipFill>
        <p:spPr>
          <a:xfrm>
            <a:off x="6579108" y="353598"/>
            <a:ext cx="1396105" cy="2091109"/>
          </a:xfrm>
          <a:prstGeom prst="rect">
            <a:avLst/>
          </a:prstGeom>
        </p:spPr>
      </p:pic>
    </p:spTree>
    <p:extLst>
      <p:ext uri="{BB962C8B-B14F-4D97-AF65-F5344CB8AC3E}">
        <p14:creationId xmlns:p14="http://schemas.microsoft.com/office/powerpoint/2010/main" val="229441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Walk-to-School Day</a:t>
            </a:r>
            <a:br>
              <a:rPr lang="en-US" dirty="0" smtClean="0"/>
            </a:br>
            <a:r>
              <a:rPr lang="en-US" dirty="0" smtClean="0"/>
              <a:t>Wednesday, October 7th</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Be </a:t>
            </a:r>
            <a:r>
              <a:rPr lang="en-US" dirty="0"/>
              <a:t>active, stay healthy and wake-up your brain</a:t>
            </a:r>
            <a:r>
              <a:rPr lang="en-US" dirty="0" smtClean="0"/>
              <a:t>!!</a:t>
            </a:r>
            <a:endParaRPr lang="en-US" dirty="0"/>
          </a:p>
          <a:p>
            <a:pPr>
              <a:buFont typeface="Wingdings" panose="05000000000000000000" pitchFamily="2" charset="2"/>
              <a:buChar char="v"/>
            </a:pPr>
            <a:r>
              <a:rPr lang="en-US" dirty="0" smtClean="0"/>
              <a:t>Walk </a:t>
            </a:r>
            <a:r>
              <a:rPr lang="en-US" dirty="0"/>
              <a:t>or ride your bike to school on Oct. 7 and arrive at school on </a:t>
            </a:r>
            <a:r>
              <a:rPr lang="en-US" dirty="0" smtClean="0"/>
              <a:t>time</a:t>
            </a:r>
            <a:endParaRPr lang="en-US" dirty="0"/>
          </a:p>
          <a:p>
            <a:pPr>
              <a:buFont typeface="Wingdings" panose="05000000000000000000" pitchFamily="2" charset="2"/>
              <a:buChar char="v"/>
            </a:pPr>
            <a:r>
              <a:rPr lang="en-US" dirty="0" smtClean="0"/>
              <a:t> </a:t>
            </a:r>
            <a:r>
              <a:rPr lang="en-US" dirty="0"/>
              <a:t>Park and lock your bike at the bike racks or along the playground fence </a:t>
            </a:r>
            <a:endParaRPr lang="en-US" dirty="0" smtClean="0"/>
          </a:p>
          <a:p>
            <a:pPr>
              <a:buFont typeface="Wingdings" panose="05000000000000000000" pitchFamily="2" charset="2"/>
              <a:buChar char="v"/>
            </a:pPr>
            <a:r>
              <a:rPr lang="en-US" dirty="0" smtClean="0"/>
              <a:t>From 8:20 </a:t>
            </a:r>
            <a:r>
              <a:rPr lang="en-US" dirty="0"/>
              <a:t>- </a:t>
            </a:r>
            <a:r>
              <a:rPr lang="en-US" dirty="0" smtClean="0"/>
              <a:t>8:50 am </a:t>
            </a:r>
            <a:r>
              <a:rPr lang="en-US" dirty="0"/>
              <a:t>get your sticker and </a:t>
            </a:r>
            <a:r>
              <a:rPr lang="en-US" dirty="0" smtClean="0"/>
              <a:t>enjoy KIND BARS </a:t>
            </a:r>
            <a:r>
              <a:rPr lang="en-US" dirty="0"/>
              <a:t>energy </a:t>
            </a:r>
            <a:r>
              <a:rPr lang="en-US" dirty="0" smtClean="0"/>
              <a:t>snacks</a:t>
            </a:r>
          </a:p>
          <a:p>
            <a:pPr>
              <a:buFont typeface="Wingdings" panose="05000000000000000000" pitchFamily="2" charset="2"/>
              <a:buChar char="v"/>
            </a:pPr>
            <a:r>
              <a:rPr lang="en-US" dirty="0" smtClean="0"/>
              <a:t>Enter Raffle to win a water bottles donated by REI</a:t>
            </a:r>
          </a:p>
          <a:p>
            <a:pPr>
              <a:buFont typeface="Wingdings" panose="05000000000000000000" pitchFamily="2" charset="2"/>
              <a:buChar char="v"/>
            </a:pPr>
            <a:r>
              <a:rPr lang="en-US" dirty="0" smtClean="0"/>
              <a:t>Start </a:t>
            </a:r>
            <a:r>
              <a:rPr lang="en-US" dirty="0"/>
              <a:t>your day in a good mood</a:t>
            </a:r>
            <a:r>
              <a:rPr lang="en-US" dirty="0" smtClean="0"/>
              <a:t>!</a:t>
            </a:r>
          </a:p>
          <a:p>
            <a:pPr>
              <a:buFont typeface="Wingdings" panose="05000000000000000000" pitchFamily="2" charset="2"/>
              <a:buChar char="v"/>
            </a:pPr>
            <a:r>
              <a:rPr lang="en-US" dirty="0"/>
              <a:t>Great team – Karen </a:t>
            </a:r>
            <a:r>
              <a:rPr lang="en-US" dirty="0" err="1" smtClean="0"/>
              <a:t>Samonettie</a:t>
            </a:r>
            <a:r>
              <a:rPr lang="en-US" dirty="0" smtClean="0"/>
              <a:t>, </a:t>
            </a:r>
            <a:r>
              <a:rPr lang="en-US" dirty="0"/>
              <a:t>Leslie Turley, and Gayle Carter</a:t>
            </a:r>
          </a:p>
          <a:p>
            <a:pPr>
              <a:buFont typeface="Wingdings" panose="05000000000000000000" pitchFamily="2" charset="2"/>
              <a:buChar char="v"/>
            </a:pPr>
            <a:endParaRPr lang="en-US" dirty="0" smtClean="0"/>
          </a:p>
        </p:txBody>
      </p:sp>
      <p:pic>
        <p:nvPicPr>
          <p:cNvPr id="4" name="Picture 3"/>
          <p:cNvPicPr>
            <a:picLocks noChangeAspect="1"/>
          </p:cNvPicPr>
          <p:nvPr/>
        </p:nvPicPr>
        <p:blipFill>
          <a:blip r:embed="rId2"/>
          <a:stretch>
            <a:fillRect/>
          </a:stretch>
        </p:blipFill>
        <p:spPr>
          <a:xfrm>
            <a:off x="9341998" y="0"/>
            <a:ext cx="2804403" cy="27983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470" y="4400989"/>
            <a:ext cx="2324161" cy="1908371"/>
          </a:xfrm>
          <a:prstGeom prst="rect">
            <a:avLst/>
          </a:prstGeom>
        </p:spPr>
      </p:pic>
    </p:spTree>
    <p:extLst>
      <p:ext uri="{BB962C8B-B14F-4D97-AF65-F5344CB8AC3E}">
        <p14:creationId xmlns:p14="http://schemas.microsoft.com/office/powerpoint/2010/main" val="260448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MOVIE NIGHT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Friday, October 16</a:t>
            </a:r>
            <a:r>
              <a:rPr lang="en-US" baseline="30000" dirty="0" smtClean="0"/>
              <a:t>th</a:t>
            </a:r>
            <a:endParaRPr lang="en-US" dirty="0" smtClean="0"/>
          </a:p>
          <a:p>
            <a:pPr>
              <a:buFont typeface="Wingdings" panose="05000000000000000000" pitchFamily="2" charset="2"/>
              <a:buChar char="v"/>
            </a:pPr>
            <a:r>
              <a:rPr lang="en-US" dirty="0" smtClean="0"/>
              <a:t>Despicable Me 2 </a:t>
            </a:r>
          </a:p>
          <a:p>
            <a:pPr>
              <a:buFont typeface="Wingdings" panose="05000000000000000000" pitchFamily="2" charset="2"/>
              <a:buChar char="v"/>
            </a:pPr>
            <a:r>
              <a:rPr lang="en-US" dirty="0" smtClean="0"/>
              <a:t>Dining options will be available – look for info in The Roar</a:t>
            </a:r>
          </a:p>
          <a:p>
            <a:pPr>
              <a:buFont typeface="Wingdings" panose="05000000000000000000" pitchFamily="2" charset="2"/>
              <a:buChar char="v"/>
            </a:pPr>
            <a:r>
              <a:rPr lang="en-US" dirty="0" smtClean="0"/>
              <a:t>Volunteers needed to plan and help at event</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9468490" y="0"/>
            <a:ext cx="2810500" cy="2798307"/>
          </a:xfrm>
          <a:prstGeom prst="rect">
            <a:avLst/>
          </a:prstGeom>
        </p:spPr>
      </p:pic>
    </p:spTree>
    <p:extLst>
      <p:ext uri="{BB962C8B-B14F-4D97-AF65-F5344CB8AC3E}">
        <p14:creationId xmlns:p14="http://schemas.microsoft.com/office/powerpoint/2010/main" val="252258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#KGPRIDE SPIRITWEAR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Every Friday show your #KGPRIDE for school spirit DAY</a:t>
            </a:r>
          </a:p>
          <a:p>
            <a:pPr>
              <a:buFont typeface="Wingdings" panose="05000000000000000000" pitchFamily="2" charset="2"/>
              <a:buChar char="v"/>
            </a:pPr>
            <a:r>
              <a:rPr lang="en-US" dirty="0" smtClean="0"/>
              <a:t>We love seeing all the kids in their KG Swag – thanks for your support!!!</a:t>
            </a:r>
          </a:p>
          <a:p>
            <a:pPr>
              <a:buFont typeface="Wingdings" panose="05000000000000000000" pitchFamily="2" charset="2"/>
              <a:buChar char="v"/>
            </a:pPr>
            <a:r>
              <a:rPr lang="en-US" dirty="0" smtClean="0"/>
              <a:t>Thank you to Amber Syed for designing</a:t>
            </a:r>
            <a:endParaRPr lang="en-US" dirty="0"/>
          </a:p>
        </p:txBody>
      </p:sp>
      <p:pic>
        <p:nvPicPr>
          <p:cNvPr id="4" name="Picture 3"/>
          <p:cNvPicPr>
            <a:picLocks noChangeAspect="1"/>
          </p:cNvPicPr>
          <p:nvPr/>
        </p:nvPicPr>
        <p:blipFill>
          <a:blip r:embed="rId2"/>
          <a:stretch>
            <a:fillRect/>
          </a:stretch>
        </p:blipFill>
        <p:spPr>
          <a:xfrm>
            <a:off x="9381500" y="0"/>
            <a:ext cx="2810500" cy="2798307"/>
          </a:xfrm>
          <a:prstGeom prst="rect">
            <a:avLst/>
          </a:prstGeom>
        </p:spPr>
      </p:pic>
      <p:pic>
        <p:nvPicPr>
          <p:cNvPr id="5" name="Picture 4"/>
          <p:cNvPicPr>
            <a:picLocks noChangeAspect="1"/>
          </p:cNvPicPr>
          <p:nvPr/>
        </p:nvPicPr>
        <p:blipFill>
          <a:blip r:embed="rId3"/>
          <a:stretch>
            <a:fillRect/>
          </a:stretch>
        </p:blipFill>
        <p:spPr>
          <a:xfrm>
            <a:off x="1344930" y="3730180"/>
            <a:ext cx="3707130" cy="2780348"/>
          </a:xfrm>
          <a:prstGeom prst="rect">
            <a:avLst/>
          </a:prstGeom>
        </p:spPr>
      </p:pic>
      <p:pic>
        <p:nvPicPr>
          <p:cNvPr id="6" name="Picture 5"/>
          <p:cNvPicPr>
            <a:picLocks noChangeAspect="1"/>
          </p:cNvPicPr>
          <p:nvPr/>
        </p:nvPicPr>
        <p:blipFill>
          <a:blip r:embed="rId4"/>
          <a:stretch>
            <a:fillRect/>
          </a:stretch>
        </p:blipFill>
        <p:spPr>
          <a:xfrm>
            <a:off x="6442711" y="3801332"/>
            <a:ext cx="3638550" cy="2728912"/>
          </a:xfrm>
          <a:prstGeom prst="rect">
            <a:avLst/>
          </a:prstGeom>
        </p:spPr>
      </p:pic>
    </p:spTree>
    <p:extLst>
      <p:ext uri="{BB962C8B-B14F-4D97-AF65-F5344CB8AC3E}">
        <p14:creationId xmlns:p14="http://schemas.microsoft.com/office/powerpoint/2010/main" val="35224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FCPS Parent Resource Center</a:t>
            </a:r>
            <a:endParaRPr lang="en-US" dirty="0"/>
          </a:p>
        </p:txBody>
      </p:sp>
      <p:sp>
        <p:nvSpPr>
          <p:cNvPr id="3" name="Content Placeholder 2"/>
          <p:cNvSpPr>
            <a:spLocks noGrp="1"/>
          </p:cNvSpPr>
          <p:nvPr>
            <p:ph idx="1"/>
          </p:nvPr>
        </p:nvSpPr>
        <p:spPr>
          <a:xfrm>
            <a:off x="899438" y="1693718"/>
            <a:ext cx="9720073" cy="4023360"/>
          </a:xfrm>
        </p:spPr>
        <p:txBody>
          <a:bodyPr/>
          <a:lstStyle/>
          <a:p>
            <a:pPr>
              <a:buFont typeface="Wingdings" panose="05000000000000000000" pitchFamily="2" charset="2"/>
              <a:buChar char="v"/>
            </a:pPr>
            <a:r>
              <a:rPr lang="en-US" dirty="0" smtClean="0"/>
              <a:t>Chair: Connie Howell (</a:t>
            </a:r>
            <a:r>
              <a:rPr lang="en-US" dirty="0" smtClean="0">
                <a:hlinkClick r:id="rId2"/>
              </a:rPr>
              <a:t>conniesanabria@yahoo.com</a:t>
            </a:r>
            <a:r>
              <a:rPr lang="en-US" dirty="0" smtClean="0"/>
              <a:t>)</a:t>
            </a:r>
          </a:p>
          <a:p>
            <a:pPr>
              <a:buFont typeface="Wingdings" panose="05000000000000000000" pitchFamily="2" charset="2"/>
              <a:buChar char="v"/>
            </a:pPr>
            <a:r>
              <a:rPr lang="en-US" dirty="0" smtClean="0"/>
              <a:t>Up-Coming Events: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861707"/>
              </p:ext>
            </p:extLst>
          </p:nvPr>
        </p:nvGraphicFramePr>
        <p:xfrm>
          <a:off x="3805420" y="2286000"/>
          <a:ext cx="5172325" cy="4364184"/>
        </p:xfrm>
        <a:graphic>
          <a:graphicData uri="http://schemas.openxmlformats.org/drawingml/2006/table">
            <a:tbl>
              <a:tblPr/>
              <a:tblGrid>
                <a:gridCol w="619761"/>
                <a:gridCol w="4552564"/>
              </a:tblGrid>
              <a:tr h="363682">
                <a:tc>
                  <a:txBody>
                    <a:bodyPr/>
                    <a:lstStyle/>
                    <a:p>
                      <a:r>
                        <a:rPr lang="en-US" sz="1000" dirty="0">
                          <a:effectLst/>
                          <a:latin typeface="Calibri" panose="020F0502020204030204" pitchFamily="34" charset="0"/>
                        </a:rPr>
                        <a:t>10.02.2015</a:t>
                      </a:r>
                    </a:p>
                  </a:txBody>
                  <a:tcPr marL="9011" marR="9011" marT="9011" marB="9011">
                    <a:lnL>
                      <a:noFill/>
                    </a:lnL>
                    <a:lnR>
                      <a:noFill/>
                    </a:lnR>
                    <a:lnT>
                      <a:noFill/>
                    </a:lnT>
                    <a:lnB>
                      <a:noFill/>
                    </a:lnB>
                    <a:solidFill>
                      <a:srgbClr val="FFFFFF"/>
                    </a:solidFill>
                  </a:tcPr>
                </a:tc>
                <a:tc>
                  <a:txBody>
                    <a:bodyPr/>
                    <a:lstStyle/>
                    <a:p>
                      <a:r>
                        <a:rPr lang="en-US" sz="1000" u="sng">
                          <a:solidFill>
                            <a:srgbClr val="0000FF"/>
                          </a:solidFill>
                          <a:effectLst/>
                          <a:latin typeface="Calibri" panose="020F0502020204030204" pitchFamily="34" charset="0"/>
                          <a:hlinkClick r:id="rId3"/>
                        </a:rPr>
                        <a:t>Mind in the Making - Focus &amp; Self-Control</a:t>
                      </a:r>
                      <a:r>
                        <a:rPr lang="en-US" sz="1000">
                          <a:effectLst/>
                          <a:latin typeface="Calibri" panose="020F0502020204030204" pitchFamily="34" charset="0"/>
                        </a:rPr>
                        <a:t> </a:t>
                      </a:r>
                      <a:r>
                        <a:rPr lang="en-US" sz="1000" b="1">
                          <a:effectLst/>
                          <a:latin typeface="Calibri" panose="020F0502020204030204" pitchFamily="34" charset="0"/>
                        </a:rPr>
                        <a:t>REGISTRATION IS NOW CLOSED</a:t>
                      </a:r>
                      <a:endParaRPr lang="en-US" sz="1000">
                        <a:effectLst/>
                        <a:latin typeface="Calibri" panose="020F0502020204030204" pitchFamily="34" charset="0"/>
                      </a:endParaRPr>
                    </a:p>
                  </a:txBody>
                  <a:tcPr marL="9011" marR="9011" marT="9011" marB="9011">
                    <a:lnL>
                      <a:noFill/>
                    </a:lnL>
                    <a:lnR>
                      <a:noFill/>
                    </a:lnR>
                    <a:lnT>
                      <a:noFill/>
                    </a:lnT>
                    <a:lnB>
                      <a:noFill/>
                    </a:lnB>
                    <a:solidFill>
                      <a:srgbClr val="FFFFFF"/>
                    </a:solidFill>
                  </a:tcPr>
                </a:tc>
              </a:tr>
              <a:tr h="363682">
                <a:tc>
                  <a:txBody>
                    <a:bodyPr/>
                    <a:lstStyle/>
                    <a:p>
                      <a:r>
                        <a:rPr lang="en-US" sz="1000">
                          <a:effectLst/>
                          <a:latin typeface="Calibri" panose="020F0502020204030204" pitchFamily="34" charset="0"/>
                        </a:rPr>
                        <a:t>10.16.2015</a:t>
                      </a:r>
                    </a:p>
                  </a:txBody>
                  <a:tcPr marL="9011" marR="9011" marT="9011" marB="9011">
                    <a:lnL>
                      <a:noFill/>
                    </a:lnL>
                    <a:lnR>
                      <a:noFill/>
                    </a:lnR>
                    <a:lnT>
                      <a:noFill/>
                    </a:lnT>
                    <a:lnB>
                      <a:noFill/>
                    </a:lnB>
                    <a:solidFill>
                      <a:srgbClr val="F2FDFF"/>
                    </a:solidFill>
                  </a:tcPr>
                </a:tc>
                <a:tc>
                  <a:txBody>
                    <a:bodyPr/>
                    <a:lstStyle/>
                    <a:p>
                      <a:r>
                        <a:rPr lang="en-US" sz="1000" u="sng">
                          <a:solidFill>
                            <a:srgbClr val="0000FF"/>
                          </a:solidFill>
                          <a:effectLst/>
                          <a:latin typeface="Calibri" panose="020F0502020204030204" pitchFamily="34" charset="0"/>
                          <a:hlinkClick r:id="rId4"/>
                        </a:rPr>
                        <a:t>Bully Busters</a:t>
                      </a:r>
                      <a:endParaRPr lang="en-US" sz="1000">
                        <a:effectLst/>
                        <a:latin typeface="Calibri" panose="020F0502020204030204" pitchFamily="34" charset="0"/>
                      </a:endParaRPr>
                    </a:p>
                  </a:txBody>
                  <a:tcPr marL="9011" marR="9011" marT="9011" marB="9011">
                    <a:lnL>
                      <a:noFill/>
                    </a:lnL>
                    <a:lnR>
                      <a:noFill/>
                    </a:lnR>
                    <a:lnT>
                      <a:noFill/>
                    </a:lnT>
                    <a:lnB>
                      <a:noFill/>
                    </a:lnB>
                    <a:solidFill>
                      <a:srgbClr val="F2FDFF"/>
                    </a:solidFill>
                  </a:tcPr>
                </a:tc>
              </a:tr>
              <a:tr h="363682">
                <a:tc>
                  <a:txBody>
                    <a:bodyPr/>
                    <a:lstStyle/>
                    <a:p>
                      <a:r>
                        <a:rPr lang="en-US" sz="1000">
                          <a:effectLst/>
                          <a:latin typeface="Calibri" panose="020F0502020204030204" pitchFamily="34" charset="0"/>
                        </a:rPr>
                        <a:t>10.19.2015</a:t>
                      </a:r>
                    </a:p>
                  </a:txBody>
                  <a:tcPr marL="9011" marR="9011" marT="9011" marB="9011">
                    <a:lnL>
                      <a:noFill/>
                    </a:lnL>
                    <a:lnR>
                      <a:noFill/>
                    </a:lnR>
                    <a:lnT>
                      <a:noFill/>
                    </a:lnT>
                    <a:lnB>
                      <a:noFill/>
                    </a:lnB>
                    <a:solidFill>
                      <a:srgbClr val="FFFFFF"/>
                    </a:solidFill>
                  </a:tcPr>
                </a:tc>
                <a:tc>
                  <a:txBody>
                    <a:bodyPr/>
                    <a:lstStyle/>
                    <a:p>
                      <a:r>
                        <a:rPr lang="en-US" sz="1000" u="sng">
                          <a:solidFill>
                            <a:srgbClr val="0000FF"/>
                          </a:solidFill>
                          <a:effectLst/>
                          <a:latin typeface="Calibri" panose="020F0502020204030204" pitchFamily="34" charset="0"/>
                          <a:hlinkClick r:id="rId5"/>
                        </a:rPr>
                        <a:t>iCan Bike After-School Program</a:t>
                      </a:r>
                      <a:endParaRPr lang="en-US" sz="1000">
                        <a:effectLst/>
                        <a:latin typeface="Calibri" panose="020F0502020204030204" pitchFamily="34" charset="0"/>
                      </a:endParaRPr>
                    </a:p>
                  </a:txBody>
                  <a:tcPr marL="9011" marR="9011" marT="9011" marB="9011">
                    <a:lnL>
                      <a:noFill/>
                    </a:lnL>
                    <a:lnR>
                      <a:noFill/>
                    </a:lnR>
                    <a:lnT>
                      <a:noFill/>
                    </a:lnT>
                    <a:lnB>
                      <a:noFill/>
                    </a:lnB>
                    <a:solidFill>
                      <a:srgbClr val="FFFFFF"/>
                    </a:solidFill>
                  </a:tcPr>
                </a:tc>
              </a:tr>
              <a:tr h="363682">
                <a:tc>
                  <a:txBody>
                    <a:bodyPr/>
                    <a:lstStyle/>
                    <a:p>
                      <a:r>
                        <a:rPr lang="en-US" sz="1000">
                          <a:effectLst/>
                          <a:latin typeface="Calibri" panose="020F0502020204030204" pitchFamily="34" charset="0"/>
                        </a:rPr>
                        <a:t>10.20.2015</a:t>
                      </a:r>
                    </a:p>
                  </a:txBody>
                  <a:tcPr marL="9011" marR="9011" marT="9011" marB="9011">
                    <a:lnL>
                      <a:noFill/>
                    </a:lnL>
                    <a:lnR>
                      <a:noFill/>
                    </a:lnR>
                    <a:lnT>
                      <a:noFill/>
                    </a:lnT>
                    <a:lnB>
                      <a:noFill/>
                    </a:lnB>
                    <a:solidFill>
                      <a:srgbClr val="F2FDFF"/>
                    </a:solidFill>
                  </a:tcPr>
                </a:tc>
                <a:tc>
                  <a:txBody>
                    <a:bodyPr/>
                    <a:lstStyle/>
                    <a:p>
                      <a:r>
                        <a:rPr lang="en-US" sz="1000" u="sng" dirty="0">
                          <a:solidFill>
                            <a:srgbClr val="0000FF"/>
                          </a:solidFill>
                          <a:effectLst/>
                          <a:latin typeface="Calibri" panose="020F0502020204030204" pitchFamily="34" charset="0"/>
                          <a:hlinkClick r:id="rId6"/>
                        </a:rPr>
                        <a:t>Strategies to Support Secondary Students with Dyslexia</a:t>
                      </a:r>
                      <a:endParaRPr lang="en-US" sz="1000" dirty="0">
                        <a:effectLst/>
                        <a:latin typeface="Calibri" panose="020F0502020204030204" pitchFamily="34" charset="0"/>
                      </a:endParaRPr>
                    </a:p>
                  </a:txBody>
                  <a:tcPr marL="9011" marR="9011" marT="9011" marB="9011">
                    <a:lnL>
                      <a:noFill/>
                    </a:lnL>
                    <a:lnR>
                      <a:noFill/>
                    </a:lnR>
                    <a:lnT>
                      <a:noFill/>
                    </a:lnT>
                    <a:lnB>
                      <a:noFill/>
                    </a:lnB>
                    <a:solidFill>
                      <a:srgbClr val="F2FDFF"/>
                    </a:solidFill>
                  </a:tcPr>
                </a:tc>
              </a:tr>
              <a:tr h="363682">
                <a:tc>
                  <a:txBody>
                    <a:bodyPr/>
                    <a:lstStyle/>
                    <a:p>
                      <a:r>
                        <a:rPr lang="en-US" sz="1000">
                          <a:effectLst/>
                          <a:latin typeface="Calibri" panose="020F0502020204030204" pitchFamily="34" charset="0"/>
                        </a:rPr>
                        <a:t>10.23.2015</a:t>
                      </a:r>
                    </a:p>
                  </a:txBody>
                  <a:tcPr marL="9011" marR="9011" marT="9011" marB="9011">
                    <a:lnL>
                      <a:noFill/>
                    </a:lnL>
                    <a:lnR>
                      <a:noFill/>
                    </a:lnR>
                    <a:lnT>
                      <a:noFill/>
                    </a:lnT>
                    <a:lnB>
                      <a:noFill/>
                    </a:lnB>
                    <a:solidFill>
                      <a:srgbClr val="FFFFFF"/>
                    </a:solidFill>
                  </a:tcPr>
                </a:tc>
                <a:tc>
                  <a:txBody>
                    <a:bodyPr/>
                    <a:lstStyle/>
                    <a:p>
                      <a:r>
                        <a:rPr lang="en-US" sz="1000" u="sng">
                          <a:solidFill>
                            <a:srgbClr val="0000FF"/>
                          </a:solidFill>
                          <a:effectLst/>
                          <a:latin typeface="Calibri" panose="020F0502020204030204" pitchFamily="34" charset="0"/>
                          <a:hlinkClick r:id="rId7"/>
                        </a:rPr>
                        <a:t>Fidgety, Forgetful &amp; Unfocused</a:t>
                      </a:r>
                      <a:endParaRPr lang="en-US" sz="1000">
                        <a:effectLst/>
                        <a:latin typeface="Calibri" panose="020F0502020204030204" pitchFamily="34" charset="0"/>
                      </a:endParaRPr>
                    </a:p>
                  </a:txBody>
                  <a:tcPr marL="9011" marR="9011" marT="9011" marB="9011">
                    <a:lnL>
                      <a:noFill/>
                    </a:lnL>
                    <a:lnR>
                      <a:noFill/>
                    </a:lnR>
                    <a:lnT>
                      <a:noFill/>
                    </a:lnT>
                    <a:lnB>
                      <a:noFill/>
                    </a:lnB>
                    <a:solidFill>
                      <a:srgbClr val="FFFFFF"/>
                    </a:solidFill>
                  </a:tcPr>
                </a:tc>
              </a:tr>
              <a:tr h="363682">
                <a:tc>
                  <a:txBody>
                    <a:bodyPr/>
                    <a:lstStyle/>
                    <a:p>
                      <a:r>
                        <a:rPr lang="en-US" sz="1000">
                          <a:effectLst/>
                          <a:latin typeface="Calibri" panose="020F0502020204030204" pitchFamily="34" charset="0"/>
                        </a:rPr>
                        <a:t>10.24.2015</a:t>
                      </a:r>
                    </a:p>
                  </a:txBody>
                  <a:tcPr marL="9011" marR="9011" marT="9011" marB="9011">
                    <a:lnL>
                      <a:noFill/>
                    </a:lnL>
                    <a:lnR>
                      <a:noFill/>
                    </a:lnR>
                    <a:lnT>
                      <a:noFill/>
                    </a:lnT>
                    <a:lnB>
                      <a:noFill/>
                    </a:lnB>
                    <a:solidFill>
                      <a:srgbClr val="F2FDFF"/>
                    </a:solidFill>
                  </a:tcPr>
                </a:tc>
                <a:tc>
                  <a:txBody>
                    <a:bodyPr/>
                    <a:lstStyle/>
                    <a:p>
                      <a:r>
                        <a:rPr lang="en-US" sz="1000" u="sng" dirty="0">
                          <a:solidFill>
                            <a:srgbClr val="0000FF"/>
                          </a:solidFill>
                          <a:effectLst/>
                          <a:latin typeface="Calibri" panose="020F0502020204030204" pitchFamily="34" charset="0"/>
                          <a:hlinkClick r:id="rId8"/>
                        </a:rPr>
                        <a:t>Aim 4 Success Conference</a:t>
                      </a:r>
                      <a:endParaRPr lang="en-US" sz="1000" dirty="0">
                        <a:effectLst/>
                        <a:latin typeface="Calibri" panose="020F0502020204030204" pitchFamily="34" charset="0"/>
                      </a:endParaRPr>
                    </a:p>
                  </a:txBody>
                  <a:tcPr marL="9011" marR="9011" marT="9011" marB="9011">
                    <a:lnL>
                      <a:noFill/>
                    </a:lnL>
                    <a:lnR>
                      <a:noFill/>
                    </a:lnR>
                    <a:lnT>
                      <a:noFill/>
                    </a:lnT>
                    <a:lnB>
                      <a:noFill/>
                    </a:lnB>
                    <a:solidFill>
                      <a:srgbClr val="F2FDFF"/>
                    </a:solidFill>
                  </a:tcPr>
                </a:tc>
              </a:tr>
              <a:tr h="363682">
                <a:tc>
                  <a:txBody>
                    <a:bodyPr/>
                    <a:lstStyle/>
                    <a:p>
                      <a:r>
                        <a:rPr lang="en-US" sz="1000">
                          <a:effectLst/>
                          <a:latin typeface="Calibri" panose="020F0502020204030204" pitchFamily="34" charset="0"/>
                        </a:rPr>
                        <a:t>10.27.2015</a:t>
                      </a:r>
                    </a:p>
                  </a:txBody>
                  <a:tcPr marL="9011" marR="9011" marT="9011" marB="9011">
                    <a:lnL>
                      <a:noFill/>
                    </a:lnL>
                    <a:lnR>
                      <a:noFill/>
                    </a:lnR>
                    <a:lnT>
                      <a:noFill/>
                    </a:lnT>
                    <a:lnB>
                      <a:noFill/>
                    </a:lnB>
                    <a:solidFill>
                      <a:srgbClr val="FFFFFF"/>
                    </a:solidFill>
                  </a:tcPr>
                </a:tc>
                <a:tc>
                  <a:txBody>
                    <a:bodyPr/>
                    <a:lstStyle/>
                    <a:p>
                      <a:r>
                        <a:rPr lang="en-US" sz="1000" u="sng">
                          <a:solidFill>
                            <a:srgbClr val="0000FF"/>
                          </a:solidFill>
                          <a:effectLst/>
                          <a:latin typeface="Calibri" panose="020F0502020204030204" pitchFamily="34" charset="0"/>
                          <a:hlinkClick r:id="rId9"/>
                        </a:rPr>
                        <a:t>Moving on to Life in the Community</a:t>
                      </a:r>
                      <a:endParaRPr lang="en-US" sz="1000">
                        <a:effectLst/>
                        <a:latin typeface="Calibri" panose="020F0502020204030204" pitchFamily="34" charset="0"/>
                      </a:endParaRPr>
                    </a:p>
                  </a:txBody>
                  <a:tcPr marL="9011" marR="9011" marT="9011" marB="9011">
                    <a:lnL>
                      <a:noFill/>
                    </a:lnL>
                    <a:lnR>
                      <a:noFill/>
                    </a:lnR>
                    <a:lnT>
                      <a:noFill/>
                    </a:lnT>
                    <a:lnB>
                      <a:noFill/>
                    </a:lnB>
                    <a:solidFill>
                      <a:srgbClr val="FFFFFF"/>
                    </a:solidFill>
                  </a:tcPr>
                </a:tc>
              </a:tr>
              <a:tr h="363682">
                <a:tc>
                  <a:txBody>
                    <a:bodyPr/>
                    <a:lstStyle/>
                    <a:p>
                      <a:r>
                        <a:rPr lang="en-US" sz="1000">
                          <a:effectLst/>
                          <a:latin typeface="Calibri" panose="020F0502020204030204" pitchFamily="34" charset="0"/>
                        </a:rPr>
                        <a:t>11.06.2015</a:t>
                      </a:r>
                    </a:p>
                  </a:txBody>
                  <a:tcPr marL="9011" marR="9011" marT="9011" marB="9011">
                    <a:lnL>
                      <a:noFill/>
                    </a:lnL>
                    <a:lnR>
                      <a:noFill/>
                    </a:lnR>
                    <a:lnT>
                      <a:noFill/>
                    </a:lnT>
                    <a:lnB>
                      <a:noFill/>
                    </a:lnB>
                    <a:solidFill>
                      <a:srgbClr val="F2FDFF"/>
                    </a:solidFill>
                  </a:tcPr>
                </a:tc>
                <a:tc>
                  <a:txBody>
                    <a:bodyPr/>
                    <a:lstStyle/>
                    <a:p>
                      <a:r>
                        <a:rPr lang="en-US" sz="1000" u="sng">
                          <a:solidFill>
                            <a:srgbClr val="0000FF"/>
                          </a:solidFill>
                          <a:effectLst/>
                          <a:latin typeface="Calibri" panose="020F0502020204030204" pitchFamily="34" charset="0"/>
                          <a:hlinkClick r:id="rId10"/>
                        </a:rPr>
                        <a:t>Mind in the Making - Perspective Taking</a:t>
                      </a:r>
                      <a:r>
                        <a:rPr lang="en-US" sz="1000" b="1">
                          <a:effectLst/>
                          <a:latin typeface="Calibri" panose="020F0502020204030204" pitchFamily="34" charset="0"/>
                        </a:rPr>
                        <a:t> REGISTRATION IS NOW CLOSED</a:t>
                      </a:r>
                      <a:endParaRPr lang="en-US" sz="1000">
                        <a:effectLst/>
                        <a:latin typeface="Calibri" panose="020F0502020204030204" pitchFamily="34" charset="0"/>
                      </a:endParaRPr>
                    </a:p>
                  </a:txBody>
                  <a:tcPr marL="9011" marR="9011" marT="9011" marB="9011">
                    <a:lnL>
                      <a:noFill/>
                    </a:lnL>
                    <a:lnR>
                      <a:noFill/>
                    </a:lnR>
                    <a:lnT>
                      <a:noFill/>
                    </a:lnT>
                    <a:lnB>
                      <a:noFill/>
                    </a:lnB>
                    <a:solidFill>
                      <a:srgbClr val="F2FDFF"/>
                    </a:solidFill>
                  </a:tcPr>
                </a:tc>
              </a:tr>
              <a:tr h="363682">
                <a:tc>
                  <a:txBody>
                    <a:bodyPr/>
                    <a:lstStyle/>
                    <a:p>
                      <a:r>
                        <a:rPr lang="en-US" sz="1000">
                          <a:effectLst/>
                          <a:latin typeface="Calibri" panose="020F0502020204030204" pitchFamily="34" charset="0"/>
                        </a:rPr>
                        <a:t>11.13.2015</a:t>
                      </a:r>
                    </a:p>
                  </a:txBody>
                  <a:tcPr marL="9011" marR="9011" marT="9011" marB="9011">
                    <a:lnL>
                      <a:noFill/>
                    </a:lnL>
                    <a:lnR>
                      <a:noFill/>
                    </a:lnR>
                    <a:lnT>
                      <a:noFill/>
                    </a:lnT>
                    <a:lnB>
                      <a:noFill/>
                    </a:lnB>
                    <a:solidFill>
                      <a:srgbClr val="FFFFFF"/>
                    </a:solidFill>
                  </a:tcPr>
                </a:tc>
                <a:tc>
                  <a:txBody>
                    <a:bodyPr/>
                    <a:lstStyle/>
                    <a:p>
                      <a:r>
                        <a:rPr lang="en-US" sz="1000" u="sng">
                          <a:solidFill>
                            <a:srgbClr val="0000FF"/>
                          </a:solidFill>
                          <a:effectLst/>
                          <a:latin typeface="Calibri" panose="020F0502020204030204" pitchFamily="34" charset="0"/>
                          <a:hlinkClick r:id="rId11"/>
                        </a:rPr>
                        <a:t>Strategies to Support Elementary Students with Dyslexia</a:t>
                      </a:r>
                      <a:endParaRPr lang="en-US" sz="1000">
                        <a:effectLst/>
                        <a:latin typeface="Calibri" panose="020F0502020204030204" pitchFamily="34" charset="0"/>
                      </a:endParaRPr>
                    </a:p>
                  </a:txBody>
                  <a:tcPr marL="9011" marR="9011" marT="9011" marB="9011">
                    <a:lnL>
                      <a:noFill/>
                    </a:lnL>
                    <a:lnR>
                      <a:noFill/>
                    </a:lnR>
                    <a:lnT>
                      <a:noFill/>
                    </a:lnT>
                    <a:lnB>
                      <a:noFill/>
                    </a:lnB>
                    <a:solidFill>
                      <a:srgbClr val="FFFFFF"/>
                    </a:solidFill>
                  </a:tcPr>
                </a:tc>
              </a:tr>
              <a:tr h="363682">
                <a:tc>
                  <a:txBody>
                    <a:bodyPr/>
                    <a:lstStyle/>
                    <a:p>
                      <a:r>
                        <a:rPr lang="en-US" sz="1000">
                          <a:effectLst/>
                          <a:latin typeface="Calibri" panose="020F0502020204030204" pitchFamily="34" charset="0"/>
                        </a:rPr>
                        <a:t>11.14.2015</a:t>
                      </a:r>
                    </a:p>
                  </a:txBody>
                  <a:tcPr marL="9011" marR="9011" marT="9011" marB="9011">
                    <a:lnL>
                      <a:noFill/>
                    </a:lnL>
                    <a:lnR>
                      <a:noFill/>
                    </a:lnR>
                    <a:lnT>
                      <a:noFill/>
                    </a:lnT>
                    <a:lnB>
                      <a:noFill/>
                    </a:lnB>
                    <a:solidFill>
                      <a:srgbClr val="F2FDFF"/>
                    </a:solidFill>
                  </a:tcPr>
                </a:tc>
                <a:tc>
                  <a:txBody>
                    <a:bodyPr/>
                    <a:lstStyle/>
                    <a:p>
                      <a:r>
                        <a:rPr lang="en-US" sz="1000" u="sng">
                          <a:solidFill>
                            <a:srgbClr val="0000FF"/>
                          </a:solidFill>
                          <a:effectLst/>
                          <a:latin typeface="Calibri" panose="020F0502020204030204" pitchFamily="34" charset="0"/>
                          <a:hlinkClick r:id="rId12"/>
                        </a:rPr>
                        <a:t>Future Quest 2015 - Register now!</a:t>
                      </a:r>
                      <a:endParaRPr lang="en-US" sz="1000">
                        <a:effectLst/>
                        <a:latin typeface="Calibri" panose="020F0502020204030204" pitchFamily="34" charset="0"/>
                      </a:endParaRPr>
                    </a:p>
                  </a:txBody>
                  <a:tcPr marL="9011" marR="9011" marT="9011" marB="9011">
                    <a:lnL>
                      <a:noFill/>
                    </a:lnL>
                    <a:lnR>
                      <a:noFill/>
                    </a:lnR>
                    <a:lnT>
                      <a:noFill/>
                    </a:lnT>
                    <a:lnB>
                      <a:noFill/>
                    </a:lnB>
                    <a:solidFill>
                      <a:srgbClr val="F2FDFF"/>
                    </a:solidFill>
                  </a:tcPr>
                </a:tc>
              </a:tr>
              <a:tr h="363682">
                <a:tc>
                  <a:txBody>
                    <a:bodyPr/>
                    <a:lstStyle/>
                    <a:p>
                      <a:r>
                        <a:rPr lang="en-US" sz="1000">
                          <a:effectLst/>
                          <a:latin typeface="Calibri" panose="020F0502020204030204" pitchFamily="34" charset="0"/>
                        </a:rPr>
                        <a:t>11.18.2015</a:t>
                      </a:r>
                    </a:p>
                  </a:txBody>
                  <a:tcPr marL="9011" marR="9011" marT="9011" marB="9011">
                    <a:lnL>
                      <a:noFill/>
                    </a:lnL>
                    <a:lnR>
                      <a:noFill/>
                    </a:lnR>
                    <a:lnT>
                      <a:noFill/>
                    </a:lnT>
                    <a:lnB>
                      <a:noFill/>
                    </a:lnB>
                    <a:solidFill>
                      <a:srgbClr val="FFFFFF"/>
                    </a:solidFill>
                  </a:tcPr>
                </a:tc>
                <a:tc>
                  <a:txBody>
                    <a:bodyPr/>
                    <a:lstStyle/>
                    <a:p>
                      <a:r>
                        <a:rPr lang="en-US" sz="1000" u="sng">
                          <a:solidFill>
                            <a:srgbClr val="0000FF"/>
                          </a:solidFill>
                          <a:effectLst/>
                          <a:latin typeface="Calibri" panose="020F0502020204030204" pitchFamily="34" charset="0"/>
                          <a:hlinkClick r:id="rId13"/>
                        </a:rPr>
                        <a:t>Introduction to Special Education</a:t>
                      </a:r>
                      <a:endParaRPr lang="en-US" sz="1000">
                        <a:effectLst/>
                        <a:latin typeface="Calibri" panose="020F0502020204030204" pitchFamily="34" charset="0"/>
                      </a:endParaRPr>
                    </a:p>
                  </a:txBody>
                  <a:tcPr marL="9011" marR="9011" marT="9011" marB="9011">
                    <a:lnL>
                      <a:noFill/>
                    </a:lnL>
                    <a:lnR>
                      <a:noFill/>
                    </a:lnR>
                    <a:lnT>
                      <a:noFill/>
                    </a:lnT>
                    <a:lnB>
                      <a:noFill/>
                    </a:lnB>
                    <a:solidFill>
                      <a:srgbClr val="FFFFFF"/>
                    </a:solidFill>
                  </a:tcPr>
                </a:tc>
              </a:tr>
              <a:tr h="363682">
                <a:tc>
                  <a:txBody>
                    <a:bodyPr/>
                    <a:lstStyle/>
                    <a:p>
                      <a:r>
                        <a:rPr lang="en-US" sz="1000">
                          <a:effectLst/>
                          <a:latin typeface="Calibri" panose="020F0502020204030204" pitchFamily="34" charset="0"/>
                        </a:rPr>
                        <a:t>11.20.2015</a:t>
                      </a:r>
                    </a:p>
                  </a:txBody>
                  <a:tcPr marL="9011" marR="9011" marT="9011" marB="9011">
                    <a:lnL>
                      <a:noFill/>
                    </a:lnL>
                    <a:lnR>
                      <a:noFill/>
                    </a:lnR>
                    <a:lnT>
                      <a:noFill/>
                    </a:lnT>
                    <a:lnB>
                      <a:noFill/>
                    </a:lnB>
                    <a:solidFill>
                      <a:srgbClr val="F2FDFF"/>
                    </a:solidFill>
                  </a:tcPr>
                </a:tc>
                <a:tc>
                  <a:txBody>
                    <a:bodyPr/>
                    <a:lstStyle/>
                    <a:p>
                      <a:r>
                        <a:rPr lang="en-US" sz="1000" u="sng" dirty="0">
                          <a:solidFill>
                            <a:srgbClr val="0000FF"/>
                          </a:solidFill>
                          <a:effectLst/>
                          <a:latin typeface="Calibri" panose="020F0502020204030204" pitchFamily="34" charset="0"/>
                          <a:hlinkClick r:id="rId14"/>
                        </a:rPr>
                        <a:t>Raising Your Kids by Keeping Your Cool</a:t>
                      </a:r>
                      <a:r>
                        <a:rPr lang="en-US" sz="1000" b="1" dirty="0">
                          <a:effectLst/>
                          <a:latin typeface="Calibri" panose="020F0502020204030204" pitchFamily="34" charset="0"/>
                        </a:rPr>
                        <a:t> REGISTRATION IS NOW CLOSED</a:t>
                      </a:r>
                      <a:endParaRPr lang="en-US" sz="1000" dirty="0">
                        <a:effectLst/>
                        <a:latin typeface="Calibri" panose="020F0502020204030204" pitchFamily="34" charset="0"/>
                      </a:endParaRPr>
                    </a:p>
                  </a:txBody>
                  <a:tcPr marL="9011" marR="9011" marT="9011" marB="9011">
                    <a:lnL>
                      <a:noFill/>
                    </a:lnL>
                    <a:lnR>
                      <a:noFill/>
                    </a:lnR>
                    <a:lnT>
                      <a:noFill/>
                    </a:lnT>
                    <a:lnB>
                      <a:noFill/>
                    </a:lnB>
                    <a:solidFill>
                      <a:srgbClr val="F2FDFF"/>
                    </a:solidFill>
                  </a:tcPr>
                </a:tc>
              </a:tr>
            </a:tbl>
          </a:graphicData>
        </a:graphic>
      </p:graphicFrame>
      <p:pic>
        <p:nvPicPr>
          <p:cNvPr id="5" name="Picture 4"/>
          <p:cNvPicPr>
            <a:picLocks noChangeAspect="1"/>
          </p:cNvPicPr>
          <p:nvPr/>
        </p:nvPicPr>
        <p:blipFill>
          <a:blip r:embed="rId15"/>
          <a:stretch>
            <a:fillRect/>
          </a:stretch>
        </p:blipFill>
        <p:spPr>
          <a:xfrm>
            <a:off x="9276606" y="0"/>
            <a:ext cx="2810500" cy="2798307"/>
          </a:xfrm>
          <a:prstGeom prst="rect">
            <a:avLst/>
          </a:prstGeom>
        </p:spPr>
      </p:pic>
    </p:spTree>
    <p:extLst>
      <p:ext uri="{BB962C8B-B14F-4D97-AF65-F5344CB8AC3E}">
        <p14:creationId xmlns:p14="http://schemas.microsoft.com/office/powerpoint/2010/main" val="14948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 </a:t>
            </a:r>
            <a:br>
              <a:rPr lang="en-US" dirty="0" smtClean="0"/>
            </a:br>
            <a:r>
              <a:rPr lang="en-US" dirty="0" smtClean="0"/>
              <a:t> (kim_marinus@msn.com) </a:t>
            </a:r>
            <a:endParaRPr lang="en-US" dirty="0"/>
          </a:p>
        </p:txBody>
      </p:sp>
      <p:sp>
        <p:nvSpPr>
          <p:cNvPr id="3" name="Content Placeholder 2"/>
          <p:cNvSpPr>
            <a:spLocks noGrp="1"/>
          </p:cNvSpPr>
          <p:nvPr>
            <p:ph idx="1"/>
          </p:nvPr>
        </p:nvSpPr>
        <p:spPr>
          <a:xfrm>
            <a:off x="608492" y="2572858"/>
            <a:ext cx="9720073" cy="4023360"/>
          </a:xfrm>
        </p:spPr>
        <p:txBody>
          <a:bodyPr>
            <a:normAutofit/>
          </a:bodyPr>
          <a:lstStyle/>
          <a:p>
            <a:pPr>
              <a:buFont typeface="Wingdings" panose="05000000000000000000" pitchFamily="2" charset="2"/>
              <a:buChar char="v"/>
            </a:pPr>
            <a:r>
              <a:rPr lang="en-US" dirty="0"/>
              <a:t>We need a couple more students in the French FLEX level 3 class (grades 4-6) to keep the class.  It is an especially good resource for families that do not speak French at home.  It is good, too, for 6th grade students interested in taking the French class for immersion students at Longfellow next year.  </a:t>
            </a:r>
            <a:endParaRPr lang="en-US" dirty="0" smtClean="0"/>
          </a:p>
          <a:p>
            <a:pPr>
              <a:buFont typeface="Wingdings" panose="05000000000000000000" pitchFamily="2" charset="2"/>
              <a:buChar char="v"/>
            </a:pPr>
            <a:r>
              <a:rPr lang="en-US" dirty="0" smtClean="0"/>
              <a:t>But </a:t>
            </a:r>
            <a:r>
              <a:rPr lang="en-US" dirty="0"/>
              <a:t>my child is in already in the immersion program.  Don't they already get enough French in school?  Here are some benefits of the classes:</a:t>
            </a:r>
          </a:p>
          <a:p>
            <a:pPr lvl="1">
              <a:buFont typeface="Wingdings" panose="05000000000000000000" pitchFamily="2" charset="2"/>
              <a:buChar char="v"/>
            </a:pPr>
            <a:r>
              <a:rPr lang="en-US" dirty="0"/>
              <a:t>The FLEX classes teach topics that may not be covered during the school day, such as:  animals, food, parts of the body, family, clothing, grammar, verb conjugation, etc.</a:t>
            </a:r>
          </a:p>
          <a:p>
            <a:pPr lvl="1">
              <a:buFont typeface="Wingdings" panose="05000000000000000000" pitchFamily="2" charset="2"/>
              <a:buChar char="v"/>
            </a:pPr>
            <a:r>
              <a:rPr lang="en-US" dirty="0"/>
              <a:t>The FLEX classes provide a smaller environment than the classroom allowing for more one-on-one with the teacher.</a:t>
            </a:r>
          </a:p>
          <a:p>
            <a:pPr lvl="1">
              <a:buFont typeface="Wingdings" panose="05000000000000000000" pitchFamily="2" charset="2"/>
              <a:buChar char="v"/>
            </a:pPr>
            <a:r>
              <a:rPr lang="en-US" dirty="0"/>
              <a:t>The FLEX classes help reinforce the French they learn during the school day.</a:t>
            </a:r>
          </a:p>
          <a:p>
            <a:pPr lvl="1">
              <a:buFont typeface="Wingdings" panose="05000000000000000000" pitchFamily="2" charset="2"/>
              <a:buChar char="v"/>
            </a:pPr>
            <a:r>
              <a:rPr lang="en-US" dirty="0"/>
              <a:t>The FLEX classes provide more reading and writing opportunities than during the school day.</a:t>
            </a:r>
          </a:p>
        </p:txBody>
      </p:sp>
      <p:pic>
        <p:nvPicPr>
          <p:cNvPr id="4" name="Picture 3"/>
          <p:cNvPicPr>
            <a:picLocks noChangeAspect="1"/>
          </p:cNvPicPr>
          <p:nvPr/>
        </p:nvPicPr>
        <p:blipFill>
          <a:blip r:embed="rId2"/>
          <a:stretch>
            <a:fillRect/>
          </a:stretch>
        </p:blipFill>
        <p:spPr>
          <a:xfrm>
            <a:off x="9462457" y="1"/>
            <a:ext cx="2584069" cy="2572858"/>
          </a:xfrm>
          <a:prstGeom prst="rect">
            <a:avLst/>
          </a:prstGeom>
        </p:spPr>
      </p:pic>
    </p:spTree>
    <p:extLst>
      <p:ext uri="{BB962C8B-B14F-4D97-AF65-F5344CB8AC3E}">
        <p14:creationId xmlns:p14="http://schemas.microsoft.com/office/powerpoint/2010/main" val="257354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liaison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Up-date from Jeff </a:t>
            </a:r>
            <a:r>
              <a:rPr lang="en-US" dirty="0" err="1" smtClean="0"/>
              <a:t>Heilbraun</a:t>
            </a:r>
            <a:endParaRPr lang="en-US" dirty="0"/>
          </a:p>
        </p:txBody>
      </p:sp>
      <p:pic>
        <p:nvPicPr>
          <p:cNvPr id="4" name="Picture 3"/>
          <p:cNvPicPr>
            <a:picLocks noChangeAspect="1"/>
          </p:cNvPicPr>
          <p:nvPr/>
        </p:nvPicPr>
        <p:blipFill>
          <a:blip r:embed="rId2"/>
          <a:stretch>
            <a:fillRect/>
          </a:stretch>
        </p:blipFill>
        <p:spPr>
          <a:xfrm>
            <a:off x="9323581" y="48656"/>
            <a:ext cx="2584928" cy="2572735"/>
          </a:xfrm>
          <a:prstGeom prst="rect">
            <a:avLst/>
          </a:prstGeom>
        </p:spPr>
      </p:pic>
    </p:spTree>
    <p:extLst>
      <p:ext uri="{BB962C8B-B14F-4D97-AF65-F5344CB8AC3E}">
        <p14:creationId xmlns:p14="http://schemas.microsoft.com/office/powerpoint/2010/main" val="283229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 Funds sept-</a:t>
            </a:r>
            <a:r>
              <a:rPr lang="en-US" dirty="0" err="1" smtClean="0"/>
              <a:t>oct</a:t>
            </a:r>
            <a:r>
              <a:rPr lang="en-US" dirty="0" smtClean="0"/>
              <a:t>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 Funding Field trips</a:t>
            </a:r>
          </a:p>
          <a:p>
            <a:pPr lvl="1"/>
            <a:r>
              <a:rPr lang="en-US" dirty="0" smtClean="0"/>
              <a:t>Cox </a:t>
            </a:r>
            <a:r>
              <a:rPr lang="en-US" dirty="0"/>
              <a:t>Farms – Kindergarten Oct. 16</a:t>
            </a:r>
            <a:r>
              <a:rPr lang="en-US" baseline="30000" dirty="0"/>
              <a:t>th</a:t>
            </a:r>
            <a:endParaRPr lang="en-US" dirty="0"/>
          </a:p>
          <a:p>
            <a:pPr lvl="1"/>
            <a:r>
              <a:rPr lang="en-US" dirty="0"/>
              <a:t>National Building Museum – 2</a:t>
            </a:r>
            <a:r>
              <a:rPr lang="en-US" baseline="30000" dirty="0"/>
              <a:t>nd</a:t>
            </a:r>
            <a:r>
              <a:rPr lang="en-US" dirty="0"/>
              <a:t> Grade French Immersion – Oct. 23</a:t>
            </a:r>
            <a:r>
              <a:rPr lang="en-US" baseline="30000" dirty="0"/>
              <a:t>rd</a:t>
            </a:r>
            <a:endParaRPr lang="en-US" dirty="0"/>
          </a:p>
          <a:p>
            <a:pPr lvl="1"/>
            <a:r>
              <a:rPr lang="en-US" dirty="0"/>
              <a:t>National Building Museum – 2</a:t>
            </a:r>
            <a:r>
              <a:rPr lang="en-US" baseline="30000" dirty="0"/>
              <a:t>nd</a:t>
            </a:r>
            <a:r>
              <a:rPr lang="en-US" dirty="0"/>
              <a:t> Grade General Ed – Oct. </a:t>
            </a:r>
            <a:r>
              <a:rPr lang="en-US" dirty="0" smtClean="0"/>
              <a:t>28</a:t>
            </a:r>
            <a:r>
              <a:rPr lang="en-US" baseline="30000" dirty="0" smtClean="0"/>
              <a:t>th</a:t>
            </a:r>
          </a:p>
          <a:p>
            <a:pPr lvl="1"/>
            <a:endParaRPr lang="en-US" baseline="30000" dirty="0"/>
          </a:p>
          <a:p>
            <a:pPr>
              <a:buFont typeface="Wingdings" panose="05000000000000000000" pitchFamily="2" charset="2"/>
              <a:buChar char="v"/>
            </a:pPr>
            <a:r>
              <a:rPr lang="en-US" sz="2400" dirty="0" smtClean="0"/>
              <a:t>Purchased Art Supplies</a:t>
            </a:r>
          </a:p>
          <a:p>
            <a:pPr>
              <a:buFont typeface="Wingdings" panose="05000000000000000000" pitchFamily="2" charset="2"/>
              <a:buChar char="v"/>
            </a:pPr>
            <a:r>
              <a:rPr lang="en-US" sz="2400" dirty="0" smtClean="0"/>
              <a:t> Purchased Kindergarten </a:t>
            </a:r>
            <a:r>
              <a:rPr lang="en-US" sz="2400" dirty="0"/>
              <a:t>classroom supplies</a:t>
            </a:r>
            <a:endParaRPr lang="en-US" sz="2800" dirty="0"/>
          </a:p>
          <a:p>
            <a:pPr>
              <a:buFont typeface="Wingdings" panose="05000000000000000000" pitchFamily="2" charset="2"/>
              <a:buChar char="v"/>
            </a:pPr>
            <a:r>
              <a:rPr lang="en-US" sz="2400" dirty="0" smtClean="0"/>
              <a:t> Purchased PE </a:t>
            </a:r>
            <a:r>
              <a:rPr lang="en-US" sz="2400" dirty="0"/>
              <a:t>Equipment</a:t>
            </a:r>
            <a:endParaRPr lang="en-US" sz="2800" dirty="0"/>
          </a:p>
          <a:p>
            <a:pPr lvl="1"/>
            <a:endParaRPr lang="en-US" dirty="0"/>
          </a:p>
          <a:p>
            <a:pPr>
              <a:buFont typeface="Wingdings" panose="05000000000000000000" pitchFamily="2" charset="2"/>
              <a:buChar char="v"/>
            </a:pPr>
            <a:endParaRPr lang="en-US" dirty="0"/>
          </a:p>
        </p:txBody>
      </p:sp>
      <p:pic>
        <p:nvPicPr>
          <p:cNvPr id="4" name="Picture 3"/>
          <p:cNvPicPr>
            <a:picLocks noChangeAspect="1"/>
          </p:cNvPicPr>
          <p:nvPr/>
        </p:nvPicPr>
        <p:blipFill>
          <a:blip r:embed="rId2"/>
          <a:stretch>
            <a:fillRect/>
          </a:stretch>
        </p:blipFill>
        <p:spPr>
          <a:xfrm>
            <a:off x="9381500" y="0"/>
            <a:ext cx="2810500" cy="27983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3282" y="3383523"/>
            <a:ext cx="3083468" cy="2312601"/>
          </a:xfrm>
          <a:prstGeom prst="rect">
            <a:avLst/>
          </a:prstGeom>
        </p:spPr>
      </p:pic>
    </p:spTree>
    <p:extLst>
      <p:ext uri="{BB962C8B-B14F-4D97-AF65-F5344CB8AC3E}">
        <p14:creationId xmlns:p14="http://schemas.microsoft.com/office/powerpoint/2010/main" val="226745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 FUNDS SEPT- OCT</a:t>
            </a:r>
          </a:p>
        </p:txBody>
      </p:sp>
      <p:sp>
        <p:nvSpPr>
          <p:cNvPr id="3" name="Content Placeholder 2"/>
          <p:cNvSpPr>
            <a:spLocks noGrp="1"/>
          </p:cNvSpPr>
          <p:nvPr>
            <p:ph idx="1"/>
          </p:nvPr>
        </p:nvSpPr>
        <p:spPr>
          <a:xfrm>
            <a:off x="1024128" y="1805535"/>
            <a:ext cx="9720073" cy="4023360"/>
          </a:xfrm>
        </p:spPr>
        <p:txBody>
          <a:bodyPr/>
          <a:lstStyle/>
          <a:p>
            <a:pPr>
              <a:buFont typeface="Wingdings" panose="05000000000000000000" pitchFamily="2" charset="2"/>
              <a:buChar char="v"/>
            </a:pPr>
            <a:r>
              <a:rPr lang="en-US" sz="2000" dirty="0" smtClean="0"/>
              <a:t>Purchased Guidance </a:t>
            </a:r>
            <a:r>
              <a:rPr lang="en-US" sz="2000" dirty="0"/>
              <a:t>Counseling </a:t>
            </a:r>
            <a:r>
              <a:rPr lang="en-US" sz="2000" dirty="0" smtClean="0"/>
              <a:t>Supplies</a:t>
            </a:r>
          </a:p>
          <a:p>
            <a:pPr>
              <a:buFont typeface="Wingdings" panose="05000000000000000000" pitchFamily="2" charset="2"/>
              <a:buChar char="v"/>
            </a:pPr>
            <a:r>
              <a:rPr lang="en-US" sz="2000" dirty="0" smtClean="0"/>
              <a:t>Purchased French </a:t>
            </a:r>
            <a:r>
              <a:rPr lang="en-US" sz="2000" dirty="0"/>
              <a:t>classroom supplies</a:t>
            </a:r>
            <a:endParaRPr lang="en-US" sz="2400" dirty="0"/>
          </a:p>
          <a:p>
            <a:pPr>
              <a:buFont typeface="Wingdings" panose="05000000000000000000" pitchFamily="2" charset="2"/>
              <a:buChar char="v"/>
            </a:pPr>
            <a:r>
              <a:rPr lang="en-US" sz="2000" dirty="0" smtClean="0"/>
              <a:t>Purchased Music </a:t>
            </a:r>
            <a:r>
              <a:rPr lang="en-US" sz="2000" dirty="0"/>
              <a:t>Magazine Subscription for the kids</a:t>
            </a:r>
            <a:endParaRPr lang="en-US" sz="2400" dirty="0"/>
          </a:p>
          <a:p>
            <a:pPr>
              <a:buFont typeface="Wingdings" panose="05000000000000000000" pitchFamily="2" charset="2"/>
              <a:buChar char="v"/>
            </a:pPr>
            <a:r>
              <a:rPr lang="en-US" sz="2000" dirty="0" err="1" smtClean="0"/>
              <a:t>Purchasedd</a:t>
            </a:r>
            <a:r>
              <a:rPr lang="en-US" sz="2000" dirty="0" smtClean="0"/>
              <a:t> Writing </a:t>
            </a:r>
            <a:r>
              <a:rPr lang="en-US" sz="2000" dirty="0"/>
              <a:t>and Reading Guides for each grade level</a:t>
            </a:r>
            <a:endParaRPr lang="en-US" sz="2400" dirty="0"/>
          </a:p>
          <a:p>
            <a:endParaRPr lang="en-US" dirty="0"/>
          </a:p>
        </p:txBody>
      </p:sp>
      <p:pic>
        <p:nvPicPr>
          <p:cNvPr id="4" name="Picture 3"/>
          <p:cNvPicPr>
            <a:picLocks noChangeAspect="1"/>
          </p:cNvPicPr>
          <p:nvPr/>
        </p:nvPicPr>
        <p:blipFill>
          <a:blip r:embed="rId2"/>
          <a:stretch>
            <a:fillRect/>
          </a:stretch>
        </p:blipFill>
        <p:spPr>
          <a:xfrm>
            <a:off x="9179623" y="0"/>
            <a:ext cx="2810500" cy="27983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7097" y="3971692"/>
            <a:ext cx="2671620" cy="20037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382" y="3890369"/>
            <a:ext cx="3265344" cy="24490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735635" y="4001709"/>
            <a:ext cx="2671620" cy="20037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8232" y="3913598"/>
            <a:ext cx="3121891" cy="2341418"/>
          </a:xfrm>
          <a:prstGeom prst="rect">
            <a:avLst/>
          </a:prstGeom>
        </p:spPr>
      </p:pic>
    </p:spTree>
    <p:extLst>
      <p:ext uri="{BB962C8B-B14F-4D97-AF65-F5344CB8AC3E}">
        <p14:creationId xmlns:p14="http://schemas.microsoft.com/office/powerpoint/2010/main" val="213947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smtClean="0"/>
              <a:t>Approve </a:t>
            </a:r>
            <a:r>
              <a:rPr lang="en-US" dirty="0" err="1" smtClean="0"/>
              <a:t>mtg</a:t>
            </a:r>
            <a:r>
              <a:rPr lang="en-US" dirty="0" smtClean="0"/>
              <a:t> Minutes</a:t>
            </a:r>
          </a:p>
          <a:p>
            <a:pPr>
              <a:buFont typeface="Wingdings" panose="05000000000000000000" pitchFamily="2" charset="2"/>
              <a:buChar char="v"/>
            </a:pPr>
            <a:r>
              <a:rPr lang="en-US" dirty="0" smtClean="0"/>
              <a:t>Communications</a:t>
            </a:r>
          </a:p>
          <a:p>
            <a:pPr>
              <a:buFont typeface="Wingdings" panose="05000000000000000000" pitchFamily="2" charset="2"/>
              <a:buChar char="v"/>
            </a:pPr>
            <a:r>
              <a:rPr lang="en-US" dirty="0" smtClean="0"/>
              <a:t>Fundraising update</a:t>
            </a:r>
          </a:p>
          <a:p>
            <a:pPr>
              <a:buFont typeface="Wingdings" panose="05000000000000000000" pitchFamily="2" charset="2"/>
              <a:buChar char="v"/>
            </a:pPr>
            <a:r>
              <a:rPr lang="en-US" dirty="0" smtClean="0"/>
              <a:t>Events update</a:t>
            </a:r>
          </a:p>
          <a:p>
            <a:pPr>
              <a:buFont typeface="Wingdings" panose="05000000000000000000" pitchFamily="2" charset="2"/>
              <a:buChar char="v"/>
            </a:pPr>
            <a:r>
              <a:rPr lang="en-US" dirty="0"/>
              <a:t>Treasurer’s </a:t>
            </a:r>
            <a:r>
              <a:rPr lang="en-US" dirty="0" smtClean="0"/>
              <a:t>update</a:t>
            </a:r>
          </a:p>
          <a:p>
            <a:pPr>
              <a:buFont typeface="Wingdings" panose="05000000000000000000" pitchFamily="2" charset="2"/>
              <a:buChar char="v"/>
            </a:pPr>
            <a:r>
              <a:rPr lang="en-US" dirty="0" smtClean="0"/>
              <a:t>Principal up-date – Mrs. McGrath</a:t>
            </a:r>
          </a:p>
          <a:p>
            <a:pPr>
              <a:buFont typeface="Wingdings" panose="05000000000000000000" pitchFamily="2" charset="2"/>
              <a:buChar char="v"/>
            </a:pPr>
            <a:r>
              <a:rPr lang="en-US" dirty="0" smtClean="0"/>
              <a:t>Q&amp;A</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PLEASE REFRAIN FROM ASKING QUESTIONS UNTIL Q&amp;A </a:t>
            </a:r>
          </a:p>
          <a:p>
            <a:endParaRPr lang="en-US" dirty="0"/>
          </a:p>
        </p:txBody>
      </p:sp>
      <p:pic>
        <p:nvPicPr>
          <p:cNvPr id="4" name="Picture 3"/>
          <p:cNvPicPr>
            <a:picLocks noChangeAspect="1"/>
          </p:cNvPicPr>
          <p:nvPr/>
        </p:nvPicPr>
        <p:blipFill>
          <a:blip r:embed="rId2"/>
          <a:stretch>
            <a:fillRect/>
          </a:stretch>
        </p:blipFill>
        <p:spPr>
          <a:xfrm>
            <a:off x="9132570" y="243663"/>
            <a:ext cx="2795589" cy="2795589"/>
          </a:xfrm>
          <a:prstGeom prst="rect">
            <a:avLst/>
          </a:prstGeom>
        </p:spPr>
      </p:pic>
    </p:spTree>
    <p:extLst>
      <p:ext uri="{BB962C8B-B14F-4D97-AF65-F5344CB8AC3E}">
        <p14:creationId xmlns:p14="http://schemas.microsoft.com/office/powerpoint/2010/main" val="61596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TREASURER’S REPORT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August Financials</a:t>
            </a:r>
          </a:p>
          <a:p>
            <a:pPr>
              <a:buFont typeface="Wingdings" panose="05000000000000000000" pitchFamily="2" charset="2"/>
              <a:buChar char="v"/>
            </a:pPr>
            <a:r>
              <a:rPr lang="en-US" dirty="0" smtClean="0"/>
              <a:t>September Financials</a:t>
            </a:r>
            <a:endParaRPr lang="en-US" dirty="0"/>
          </a:p>
        </p:txBody>
      </p:sp>
      <p:pic>
        <p:nvPicPr>
          <p:cNvPr id="5" name="Picture 4"/>
          <p:cNvPicPr>
            <a:picLocks noChangeAspect="1"/>
          </p:cNvPicPr>
          <p:nvPr/>
        </p:nvPicPr>
        <p:blipFill>
          <a:blip r:embed="rId2"/>
          <a:stretch>
            <a:fillRect/>
          </a:stretch>
        </p:blipFill>
        <p:spPr>
          <a:xfrm>
            <a:off x="9651370" y="0"/>
            <a:ext cx="2810500" cy="2798307"/>
          </a:xfrm>
          <a:prstGeom prst="rect">
            <a:avLst/>
          </a:prstGeom>
        </p:spPr>
      </p:pic>
    </p:spTree>
    <p:extLst>
      <p:ext uri="{BB962C8B-B14F-4D97-AF65-F5344CB8AC3E}">
        <p14:creationId xmlns:p14="http://schemas.microsoft.com/office/powerpoint/2010/main" val="296998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The PTA will be going GREEN</a:t>
            </a:r>
          </a:p>
          <a:p>
            <a:pPr lvl="1">
              <a:buFont typeface="Wingdings" panose="05000000000000000000" pitchFamily="2" charset="2"/>
              <a:buChar char="v"/>
            </a:pPr>
            <a:r>
              <a:rPr lang="en-US" dirty="0" smtClean="0"/>
              <a:t>Friday Folder insertions will be limited to monthly calendar and ASA</a:t>
            </a:r>
          </a:p>
          <a:p>
            <a:pPr>
              <a:buFont typeface="Wingdings" panose="05000000000000000000" pitchFamily="2" charset="2"/>
              <a:buChar char="v"/>
            </a:pPr>
            <a:r>
              <a:rPr lang="en-US" dirty="0" smtClean="0"/>
              <a:t>Sign-up for our Electronic Newsletter: The Roar</a:t>
            </a:r>
          </a:p>
          <a:p>
            <a:pPr lvl="1">
              <a:buFont typeface="Wingdings" panose="05000000000000000000" pitchFamily="2" charset="2"/>
              <a:buChar char="v"/>
            </a:pPr>
            <a:r>
              <a:rPr lang="en-US" dirty="0" smtClean="0"/>
              <a:t>Go to : </a:t>
            </a:r>
            <a:r>
              <a:rPr lang="en-US" dirty="0" smtClean="0">
                <a:hlinkClick r:id="rId2"/>
              </a:rPr>
              <a:t>www.kentgardenspta.com</a:t>
            </a:r>
            <a:r>
              <a:rPr lang="en-US" dirty="0" smtClean="0"/>
              <a:t>, Click the “Get Involved” tab, Click join e-mail list</a:t>
            </a:r>
          </a:p>
          <a:p>
            <a:pPr>
              <a:buFont typeface="Wingdings" panose="05000000000000000000" pitchFamily="2" charset="2"/>
              <a:buChar char="v"/>
            </a:pPr>
            <a:r>
              <a:rPr lang="en-US" dirty="0" smtClean="0"/>
              <a:t>Like us on Facebook and Instagram </a:t>
            </a:r>
          </a:p>
          <a:p>
            <a:pPr>
              <a:buFont typeface="Wingdings" panose="05000000000000000000" pitchFamily="2" charset="2"/>
              <a:buChar char="v"/>
            </a:pPr>
            <a:r>
              <a:rPr lang="en-US" dirty="0" smtClean="0"/>
              <a:t>Check out website for up-dated information</a:t>
            </a:r>
            <a:endParaRPr lang="en-US" dirty="0"/>
          </a:p>
        </p:txBody>
      </p:sp>
      <p:pic>
        <p:nvPicPr>
          <p:cNvPr id="4" name="Picture 3"/>
          <p:cNvPicPr>
            <a:picLocks noChangeAspect="1"/>
          </p:cNvPicPr>
          <p:nvPr/>
        </p:nvPicPr>
        <p:blipFill>
          <a:blip r:embed="rId3"/>
          <a:stretch>
            <a:fillRect/>
          </a:stretch>
        </p:blipFill>
        <p:spPr>
          <a:xfrm>
            <a:off x="9177406" y="132466"/>
            <a:ext cx="2798307" cy="2798307"/>
          </a:xfrm>
          <a:prstGeom prst="rect">
            <a:avLst/>
          </a:prstGeom>
        </p:spPr>
      </p:pic>
    </p:spTree>
    <p:extLst>
      <p:ext uri="{BB962C8B-B14F-4D97-AF65-F5344CB8AC3E}">
        <p14:creationId xmlns:p14="http://schemas.microsoft.com/office/powerpoint/2010/main" val="118889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&amp; DONE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Goal of 100% PARTICIPATION – any amount you can contribute helps!</a:t>
            </a:r>
          </a:p>
          <a:p>
            <a:pPr>
              <a:buFont typeface="Wingdings" panose="05000000000000000000" pitchFamily="2" charset="2"/>
              <a:buChar char="v"/>
            </a:pPr>
            <a:r>
              <a:rPr lang="en-US" dirty="0" smtClean="0"/>
              <a:t>With One &amp; Done we </a:t>
            </a:r>
            <a:r>
              <a:rPr lang="en-US" dirty="0"/>
              <a:t>hope to eliminate additional fundraising </a:t>
            </a:r>
            <a:r>
              <a:rPr lang="en-US" dirty="0" smtClean="0"/>
              <a:t>efforts!</a:t>
            </a:r>
            <a:endParaRPr lang="en-US" dirty="0"/>
          </a:p>
        </p:txBody>
      </p:sp>
      <p:pic>
        <p:nvPicPr>
          <p:cNvPr id="4" name="Picture 3"/>
          <p:cNvPicPr>
            <a:picLocks noChangeAspect="1"/>
          </p:cNvPicPr>
          <p:nvPr/>
        </p:nvPicPr>
        <p:blipFill>
          <a:blip r:embed="rId2"/>
          <a:stretch>
            <a:fillRect/>
          </a:stretch>
        </p:blipFill>
        <p:spPr>
          <a:xfrm>
            <a:off x="9177406" y="132466"/>
            <a:ext cx="2798307" cy="2798307"/>
          </a:xfrm>
          <a:prstGeom prst="rect">
            <a:avLst/>
          </a:prstGeom>
        </p:spPr>
      </p:pic>
      <p:pic>
        <p:nvPicPr>
          <p:cNvPr id="5" name="Picture 4"/>
          <p:cNvPicPr>
            <a:picLocks noChangeAspect="1"/>
          </p:cNvPicPr>
          <p:nvPr/>
        </p:nvPicPr>
        <p:blipFill>
          <a:blip r:embed="rId3"/>
          <a:stretch>
            <a:fillRect/>
          </a:stretch>
        </p:blipFill>
        <p:spPr>
          <a:xfrm>
            <a:off x="1161288" y="3383523"/>
            <a:ext cx="6057900" cy="3209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82921" y="3782144"/>
            <a:ext cx="3188970" cy="2391728"/>
          </a:xfrm>
          <a:prstGeom prst="rect">
            <a:avLst/>
          </a:prstGeom>
        </p:spPr>
      </p:pic>
    </p:spTree>
    <p:extLst>
      <p:ext uri="{BB962C8B-B14F-4D97-AF65-F5344CB8AC3E}">
        <p14:creationId xmlns:p14="http://schemas.microsoft.com/office/powerpoint/2010/main" val="374520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7320" y="137160"/>
            <a:ext cx="8780960" cy="6585720"/>
          </a:xfrm>
          <a:prstGeom prst="rect">
            <a:avLst/>
          </a:prstGeom>
        </p:spPr>
      </p:pic>
      <p:pic>
        <p:nvPicPr>
          <p:cNvPr id="5" name="Picture 4"/>
          <p:cNvPicPr>
            <a:picLocks noChangeAspect="1"/>
          </p:cNvPicPr>
          <p:nvPr/>
        </p:nvPicPr>
        <p:blipFill>
          <a:blip r:embed="rId3"/>
          <a:stretch>
            <a:fillRect/>
          </a:stretch>
        </p:blipFill>
        <p:spPr>
          <a:xfrm>
            <a:off x="9387597" y="137160"/>
            <a:ext cx="2804403" cy="2798307"/>
          </a:xfrm>
          <a:prstGeom prst="rect">
            <a:avLst/>
          </a:prstGeom>
        </p:spPr>
      </p:pic>
    </p:spTree>
    <p:extLst>
      <p:ext uri="{BB962C8B-B14F-4D97-AF65-F5344CB8AC3E}">
        <p14:creationId xmlns:p14="http://schemas.microsoft.com/office/powerpoint/2010/main" val="424590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Enrichment programs</a:t>
            </a:r>
            <a:endParaRPr lang="en-US" dirty="0"/>
          </a:p>
        </p:txBody>
      </p:sp>
      <p:sp>
        <p:nvSpPr>
          <p:cNvPr id="3" name="Content Placeholder 2"/>
          <p:cNvSpPr>
            <a:spLocks noGrp="1"/>
          </p:cNvSpPr>
          <p:nvPr>
            <p:ph idx="1"/>
          </p:nvPr>
        </p:nvSpPr>
        <p:spPr>
          <a:xfrm>
            <a:off x="1024128" y="1727409"/>
            <a:ext cx="9720073" cy="2628900"/>
          </a:xfrm>
        </p:spPr>
        <p:txBody>
          <a:bodyPr>
            <a:normAutofit lnSpcReduction="10000"/>
          </a:bodyPr>
          <a:lstStyle/>
          <a:p>
            <a:pPr>
              <a:buFont typeface="Wingdings" panose="05000000000000000000" pitchFamily="2" charset="2"/>
              <a:buChar char="v"/>
            </a:pPr>
            <a:r>
              <a:rPr lang="en-US" dirty="0" smtClean="0"/>
              <a:t>After School Academies</a:t>
            </a:r>
          </a:p>
          <a:p>
            <a:pPr lvl="1">
              <a:buFont typeface="Wingdings" panose="05000000000000000000" pitchFamily="2" charset="2"/>
              <a:buChar char="v"/>
            </a:pPr>
            <a:r>
              <a:rPr lang="en-US" dirty="0" smtClean="0"/>
              <a:t>Elise Moss and Courtney </a:t>
            </a:r>
            <a:r>
              <a:rPr lang="en-US" dirty="0" err="1" smtClean="0"/>
              <a:t>Manzel</a:t>
            </a:r>
            <a:r>
              <a:rPr lang="en-US" dirty="0" smtClean="0"/>
              <a:t> – thank you!</a:t>
            </a:r>
          </a:p>
          <a:p>
            <a:pPr lvl="1">
              <a:buFont typeface="Wingdings" panose="05000000000000000000" pitchFamily="2" charset="2"/>
              <a:buChar char="v"/>
            </a:pPr>
            <a:r>
              <a:rPr lang="en-US" dirty="0" smtClean="0"/>
              <a:t>Classes begin on October 5</a:t>
            </a:r>
            <a:r>
              <a:rPr lang="en-US" baseline="30000" dirty="0" smtClean="0"/>
              <a:t>th</a:t>
            </a:r>
            <a:r>
              <a:rPr lang="en-US" dirty="0" smtClean="0"/>
              <a:t> </a:t>
            </a:r>
          </a:p>
          <a:p>
            <a:pPr>
              <a:buFont typeface="Wingdings" panose="05000000000000000000" pitchFamily="2" charset="2"/>
              <a:buChar char="v"/>
            </a:pPr>
            <a:r>
              <a:rPr lang="en-US" dirty="0" smtClean="0"/>
              <a:t>Chess Club</a:t>
            </a:r>
          </a:p>
          <a:p>
            <a:pPr lvl="1">
              <a:buFont typeface="Wingdings" panose="05000000000000000000" pitchFamily="2" charset="2"/>
              <a:buChar char="v"/>
            </a:pPr>
            <a:r>
              <a:rPr lang="en-US" dirty="0" smtClean="0"/>
              <a:t>Chair Wanted</a:t>
            </a:r>
            <a:endParaRPr lang="en-US" dirty="0"/>
          </a:p>
          <a:p>
            <a:pPr>
              <a:buFont typeface="Wingdings" panose="05000000000000000000" pitchFamily="2" charset="2"/>
              <a:buChar char="v"/>
            </a:pPr>
            <a:r>
              <a:rPr lang="en-US" dirty="0" smtClean="0"/>
              <a:t>Musical Theater Club</a:t>
            </a:r>
          </a:p>
          <a:p>
            <a:pPr>
              <a:buFont typeface="Wingdings" panose="05000000000000000000" pitchFamily="2" charset="2"/>
              <a:buChar char="v"/>
            </a:pPr>
            <a:r>
              <a:rPr lang="en-US" dirty="0" smtClean="0"/>
              <a:t>Odyssey of the Mind</a:t>
            </a:r>
          </a:p>
          <a:p>
            <a:pPr lvl="1">
              <a:buFont typeface="Wingdings" panose="05000000000000000000" pitchFamily="2" charset="2"/>
              <a:buChar char="v"/>
            </a:pPr>
            <a:endParaRPr lang="en-US" dirty="0"/>
          </a:p>
          <a:p>
            <a:pPr>
              <a:buFont typeface="Wingdings" panose="05000000000000000000" pitchFamily="2" charset="2"/>
              <a:buChar char="v"/>
            </a:pPr>
            <a:endParaRPr lang="en-US" dirty="0" smtClean="0"/>
          </a:p>
          <a:p>
            <a:pPr lvl="1">
              <a:buFont typeface="Wingdings" panose="05000000000000000000" pitchFamily="2" charset="2"/>
              <a:buChar char="v"/>
            </a:pPr>
            <a:endParaRPr lang="en-US" dirty="0"/>
          </a:p>
        </p:txBody>
      </p:sp>
      <p:pic>
        <p:nvPicPr>
          <p:cNvPr id="4" name="Picture 3"/>
          <p:cNvPicPr>
            <a:picLocks noChangeAspect="1"/>
          </p:cNvPicPr>
          <p:nvPr/>
        </p:nvPicPr>
        <p:blipFill>
          <a:blip r:embed="rId2"/>
          <a:stretch>
            <a:fillRect/>
          </a:stretch>
        </p:blipFill>
        <p:spPr>
          <a:xfrm>
            <a:off x="9041131" y="313855"/>
            <a:ext cx="2827108" cy="28271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68" y="4598266"/>
            <a:ext cx="2466975" cy="1905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381" y="4705752"/>
            <a:ext cx="1771650" cy="17975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419" y="4705752"/>
            <a:ext cx="1862531" cy="1862531"/>
          </a:xfrm>
          <a:prstGeom prst="rect">
            <a:avLst/>
          </a:prstGeom>
        </p:spPr>
      </p:pic>
    </p:spTree>
    <p:extLst>
      <p:ext uri="{BB962C8B-B14F-4D97-AF65-F5344CB8AC3E}">
        <p14:creationId xmlns:p14="http://schemas.microsoft.com/office/powerpoint/2010/main" val="255819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327" y="276857"/>
            <a:ext cx="6141090" cy="1632931"/>
          </a:xfrm>
        </p:spPr>
        <p:txBody>
          <a:bodyPr>
            <a:normAutofit/>
          </a:bodyPr>
          <a:lstStyle/>
          <a:p>
            <a:pPr algn="ctr"/>
            <a:r>
              <a:rPr lang="en-US" sz="2400" dirty="0" smtClean="0"/>
              <a:t>It’s </a:t>
            </a:r>
            <a:r>
              <a:rPr lang="en-US" sz="2400" dirty="0"/>
              <a:t>easy to find Box Tops. In fact, you may have some in your home right </a:t>
            </a:r>
            <a:r>
              <a:rPr lang="en-US" sz="2400" dirty="0" smtClean="0"/>
              <a:t>now!</a:t>
            </a:r>
            <a:br>
              <a:rPr lang="en-US" sz="2400" dirty="0" smtClean="0"/>
            </a:br>
            <a:r>
              <a:rPr lang="en-US" sz="2400" dirty="0" smtClean="0"/>
              <a:t>Clip </a:t>
            </a:r>
            <a:r>
              <a:rPr lang="en-US" sz="2400" dirty="0"/>
              <a:t>Box Tops from your favorite products and turn them into your school today! </a:t>
            </a:r>
            <a:r>
              <a:rPr lang="en-US" sz="2400" dirty="0" smtClean="0"/>
              <a:t/>
            </a:r>
            <a:br>
              <a:rPr lang="en-US" sz="2400" dirty="0" smtClean="0"/>
            </a:br>
            <a:r>
              <a:rPr lang="en-US" sz="2400" dirty="0" smtClean="0"/>
              <a:t>Box </a:t>
            </a:r>
            <a:r>
              <a:rPr lang="en-US" sz="2400" dirty="0"/>
              <a:t>Tops are each worth 10¢ and they add up fast!</a:t>
            </a:r>
          </a:p>
        </p:txBody>
      </p:sp>
      <p:pic>
        <p:nvPicPr>
          <p:cNvPr id="4" name="Content Placeholder 3"/>
          <p:cNvPicPr>
            <a:picLocks noGrp="1" noChangeAspect="1"/>
          </p:cNvPicPr>
          <p:nvPr>
            <p:ph idx="1"/>
          </p:nvPr>
        </p:nvPicPr>
        <p:blipFill>
          <a:blip r:embed="rId2"/>
          <a:stretch>
            <a:fillRect/>
          </a:stretch>
        </p:blipFill>
        <p:spPr>
          <a:xfrm>
            <a:off x="1024127" y="5407629"/>
            <a:ext cx="2428875" cy="1381125"/>
          </a:xfrm>
          <a:prstGeom prst="rect">
            <a:avLst/>
          </a:prstGeom>
        </p:spPr>
      </p:pic>
      <p:pic>
        <p:nvPicPr>
          <p:cNvPr id="5" name="Picture 4"/>
          <p:cNvPicPr>
            <a:picLocks noChangeAspect="1"/>
          </p:cNvPicPr>
          <p:nvPr/>
        </p:nvPicPr>
        <p:blipFill>
          <a:blip r:embed="rId3"/>
          <a:stretch>
            <a:fillRect/>
          </a:stretch>
        </p:blipFill>
        <p:spPr>
          <a:xfrm>
            <a:off x="8603489" y="5407628"/>
            <a:ext cx="2428875" cy="1381125"/>
          </a:xfrm>
          <a:prstGeom prst="rect">
            <a:avLst/>
          </a:prstGeom>
        </p:spPr>
      </p:pic>
      <p:pic>
        <p:nvPicPr>
          <p:cNvPr id="6" name="Picture 5"/>
          <p:cNvPicPr>
            <a:picLocks noChangeAspect="1"/>
          </p:cNvPicPr>
          <p:nvPr/>
        </p:nvPicPr>
        <p:blipFill>
          <a:blip r:embed="rId4"/>
          <a:stretch>
            <a:fillRect/>
          </a:stretch>
        </p:blipFill>
        <p:spPr>
          <a:xfrm>
            <a:off x="8603490" y="2178049"/>
            <a:ext cx="2428875" cy="1381125"/>
          </a:xfrm>
          <a:prstGeom prst="rect">
            <a:avLst/>
          </a:prstGeom>
        </p:spPr>
      </p:pic>
      <p:pic>
        <p:nvPicPr>
          <p:cNvPr id="7" name="Picture 6"/>
          <p:cNvPicPr>
            <a:picLocks noChangeAspect="1"/>
          </p:cNvPicPr>
          <p:nvPr/>
        </p:nvPicPr>
        <p:blipFill>
          <a:blip r:embed="rId5"/>
          <a:stretch>
            <a:fillRect/>
          </a:stretch>
        </p:blipFill>
        <p:spPr>
          <a:xfrm>
            <a:off x="4813807" y="2160751"/>
            <a:ext cx="2428875" cy="1381125"/>
          </a:xfrm>
          <a:prstGeom prst="rect">
            <a:avLst/>
          </a:prstGeom>
        </p:spPr>
      </p:pic>
      <p:pic>
        <p:nvPicPr>
          <p:cNvPr id="8" name="Picture 7"/>
          <p:cNvPicPr>
            <a:picLocks noChangeAspect="1"/>
          </p:cNvPicPr>
          <p:nvPr/>
        </p:nvPicPr>
        <p:blipFill>
          <a:blip r:embed="rId6"/>
          <a:stretch>
            <a:fillRect/>
          </a:stretch>
        </p:blipFill>
        <p:spPr>
          <a:xfrm>
            <a:off x="4813807" y="3792839"/>
            <a:ext cx="2428875" cy="1381125"/>
          </a:xfrm>
          <a:prstGeom prst="rect">
            <a:avLst/>
          </a:prstGeom>
        </p:spPr>
      </p:pic>
      <p:pic>
        <p:nvPicPr>
          <p:cNvPr id="9" name="Picture 8"/>
          <p:cNvPicPr>
            <a:picLocks noChangeAspect="1"/>
          </p:cNvPicPr>
          <p:nvPr/>
        </p:nvPicPr>
        <p:blipFill>
          <a:blip r:embed="rId7"/>
          <a:stretch>
            <a:fillRect/>
          </a:stretch>
        </p:blipFill>
        <p:spPr>
          <a:xfrm>
            <a:off x="8603489" y="3827434"/>
            <a:ext cx="2428875" cy="1381125"/>
          </a:xfrm>
          <a:prstGeom prst="rect">
            <a:avLst/>
          </a:prstGeom>
        </p:spPr>
      </p:pic>
      <p:pic>
        <p:nvPicPr>
          <p:cNvPr id="10" name="Picture 9"/>
          <p:cNvPicPr>
            <a:picLocks noChangeAspect="1"/>
          </p:cNvPicPr>
          <p:nvPr/>
        </p:nvPicPr>
        <p:blipFill>
          <a:blip r:embed="rId8"/>
          <a:stretch>
            <a:fillRect/>
          </a:stretch>
        </p:blipFill>
        <p:spPr>
          <a:xfrm>
            <a:off x="976690" y="2178049"/>
            <a:ext cx="2428875" cy="1381125"/>
          </a:xfrm>
          <a:prstGeom prst="rect">
            <a:avLst/>
          </a:prstGeom>
        </p:spPr>
      </p:pic>
      <p:pic>
        <p:nvPicPr>
          <p:cNvPr id="11" name="Picture 10"/>
          <p:cNvPicPr>
            <a:picLocks noChangeAspect="1"/>
          </p:cNvPicPr>
          <p:nvPr/>
        </p:nvPicPr>
        <p:blipFill>
          <a:blip r:embed="rId9"/>
          <a:stretch>
            <a:fillRect/>
          </a:stretch>
        </p:blipFill>
        <p:spPr>
          <a:xfrm>
            <a:off x="4813808" y="5407628"/>
            <a:ext cx="2428875" cy="1381125"/>
          </a:xfrm>
          <a:prstGeom prst="rect">
            <a:avLst/>
          </a:prstGeom>
        </p:spPr>
      </p:pic>
      <p:pic>
        <p:nvPicPr>
          <p:cNvPr id="12" name="Picture 11"/>
          <p:cNvPicPr>
            <a:picLocks noChangeAspect="1"/>
          </p:cNvPicPr>
          <p:nvPr/>
        </p:nvPicPr>
        <p:blipFill>
          <a:blip r:embed="rId10"/>
          <a:stretch>
            <a:fillRect/>
          </a:stretch>
        </p:blipFill>
        <p:spPr>
          <a:xfrm>
            <a:off x="10199438" y="185487"/>
            <a:ext cx="1992562" cy="1992562"/>
          </a:xfrm>
          <a:prstGeom prst="rect">
            <a:avLst/>
          </a:prstGeom>
        </p:spPr>
      </p:pic>
      <p:pic>
        <p:nvPicPr>
          <p:cNvPr id="13" name="Picture 12"/>
          <p:cNvPicPr>
            <a:picLocks noChangeAspect="1"/>
          </p:cNvPicPr>
          <p:nvPr/>
        </p:nvPicPr>
        <p:blipFill>
          <a:blip r:embed="rId11"/>
          <a:stretch>
            <a:fillRect/>
          </a:stretch>
        </p:blipFill>
        <p:spPr>
          <a:xfrm>
            <a:off x="976689" y="3792839"/>
            <a:ext cx="2428875" cy="1381125"/>
          </a:xfrm>
          <a:prstGeom prst="rect">
            <a:avLst/>
          </a:prstGeom>
        </p:spPr>
      </p:pic>
      <p:pic>
        <p:nvPicPr>
          <p:cNvPr id="14" name="Picture 13"/>
          <p:cNvPicPr>
            <a:picLocks noChangeAspect="1"/>
          </p:cNvPicPr>
          <p:nvPr/>
        </p:nvPicPr>
        <p:blipFill>
          <a:blip r:embed="rId12"/>
          <a:stretch>
            <a:fillRect/>
          </a:stretch>
        </p:blipFill>
        <p:spPr>
          <a:xfrm>
            <a:off x="1210817" y="329594"/>
            <a:ext cx="1973135" cy="1614790"/>
          </a:xfrm>
          <a:prstGeom prst="rect">
            <a:avLst/>
          </a:prstGeom>
        </p:spPr>
      </p:pic>
    </p:spTree>
    <p:extLst>
      <p:ext uri="{BB962C8B-B14F-4D97-AF65-F5344CB8AC3E}">
        <p14:creationId xmlns:p14="http://schemas.microsoft.com/office/powerpoint/2010/main" val="308986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038" y="2942203"/>
            <a:ext cx="9720073" cy="4023360"/>
          </a:xfrm>
        </p:spPr>
        <p:txBody>
          <a:bodyPr/>
          <a:lstStyle/>
          <a:p>
            <a:pPr>
              <a:buFont typeface="Wingdings" panose="05000000000000000000" pitchFamily="2" charset="2"/>
              <a:buChar char="v"/>
            </a:pPr>
            <a:r>
              <a:rPr lang="en-US" dirty="0" smtClean="0"/>
              <a:t>You </a:t>
            </a:r>
            <a:r>
              <a:rPr lang="en-US" dirty="0"/>
              <a:t>link your Giant bonus card online, and the school automatically earns money whenever you shop</a:t>
            </a:r>
            <a:r>
              <a:rPr lang="en-US" dirty="0" smtClean="0"/>
              <a:t>.</a:t>
            </a:r>
          </a:p>
          <a:p>
            <a:pPr>
              <a:buFont typeface="Wingdings" panose="05000000000000000000" pitchFamily="2" charset="2"/>
              <a:buChar char="v"/>
            </a:pPr>
            <a:r>
              <a:rPr lang="en-US" dirty="0" smtClean="0"/>
              <a:t>You </a:t>
            </a:r>
            <a:r>
              <a:rPr lang="en-US" dirty="0"/>
              <a:t>only need the first 3 digits of your last name, and the 12 digit number found on the back of your card to sign in. Here is the school code which will make it even faster: 01994.  It’s easy!  Here is the link: </a:t>
            </a:r>
            <a:r>
              <a:rPr lang="en-US" dirty="0">
                <a:hlinkClick r:id="rId2"/>
              </a:rPr>
              <a:t>http://giantfood.com/aplus/register-card</a:t>
            </a:r>
            <a:r>
              <a:rPr lang="en-US" dirty="0" smtClean="0">
                <a:hlinkClick r:id="rId2"/>
              </a:rPr>
              <a:t>/</a:t>
            </a:r>
            <a:endParaRPr lang="en-US" dirty="0" smtClean="0"/>
          </a:p>
          <a:p>
            <a:pPr>
              <a:buFont typeface="Wingdings" panose="05000000000000000000" pitchFamily="2" charset="2"/>
              <a:buChar char="v"/>
            </a:pPr>
            <a:r>
              <a:rPr lang="en-US" dirty="0"/>
              <a:t> We currently have 85 enrollments and would love to </a:t>
            </a:r>
            <a:r>
              <a:rPr lang="en-US" dirty="0" smtClean="0"/>
              <a:t>increase </a:t>
            </a:r>
            <a:r>
              <a:rPr lang="en-US" dirty="0"/>
              <a:t>that </a:t>
            </a:r>
            <a:r>
              <a:rPr lang="en-US" dirty="0" smtClean="0"/>
              <a:t>number!</a:t>
            </a:r>
          </a:p>
          <a:p>
            <a:pPr>
              <a:buFont typeface="Wingdings" panose="05000000000000000000" pitchFamily="2" charset="2"/>
              <a:buChar char="v"/>
            </a:pPr>
            <a:r>
              <a:rPr lang="en-US" dirty="0" smtClean="0"/>
              <a:t>Questions: Contact Tamara Lucas or Amber Syed</a:t>
            </a:r>
          </a:p>
        </p:txBody>
      </p:sp>
      <p:pic>
        <p:nvPicPr>
          <p:cNvPr id="4" name="Picture 3"/>
          <p:cNvPicPr>
            <a:picLocks noChangeAspect="1"/>
          </p:cNvPicPr>
          <p:nvPr/>
        </p:nvPicPr>
        <p:blipFill>
          <a:blip r:embed="rId3"/>
          <a:stretch>
            <a:fillRect/>
          </a:stretch>
        </p:blipFill>
        <p:spPr>
          <a:xfrm>
            <a:off x="9387597" y="143896"/>
            <a:ext cx="2804403" cy="2798307"/>
          </a:xfrm>
          <a:prstGeom prst="rect">
            <a:avLst/>
          </a:prstGeom>
        </p:spPr>
      </p:pic>
      <p:pic>
        <p:nvPicPr>
          <p:cNvPr id="5" name="Picture 4"/>
          <p:cNvPicPr>
            <a:picLocks noChangeAspect="1"/>
          </p:cNvPicPr>
          <p:nvPr/>
        </p:nvPicPr>
        <p:blipFill>
          <a:blip r:embed="rId4"/>
          <a:stretch>
            <a:fillRect/>
          </a:stretch>
        </p:blipFill>
        <p:spPr>
          <a:xfrm>
            <a:off x="1024128" y="763904"/>
            <a:ext cx="2955608" cy="1272282"/>
          </a:xfrm>
          <a:prstGeom prst="rect">
            <a:avLst/>
          </a:prstGeom>
        </p:spPr>
      </p:pic>
    </p:spTree>
    <p:extLst>
      <p:ext uri="{BB962C8B-B14F-4D97-AF65-F5344CB8AC3E}">
        <p14:creationId xmlns:p14="http://schemas.microsoft.com/office/powerpoint/2010/main" val="217628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Dinner Night</a:t>
            </a:r>
            <a:endParaRPr lang="en-US" dirty="0"/>
          </a:p>
        </p:txBody>
      </p:sp>
      <p:sp>
        <p:nvSpPr>
          <p:cNvPr id="3" name="Content Placeholder 2"/>
          <p:cNvSpPr>
            <a:spLocks noGrp="1"/>
          </p:cNvSpPr>
          <p:nvPr>
            <p:ph idx="1"/>
          </p:nvPr>
        </p:nvSpPr>
        <p:spPr>
          <a:xfrm>
            <a:off x="1024128" y="1766454"/>
            <a:ext cx="9720073" cy="4023360"/>
          </a:xfrm>
        </p:spPr>
        <p:txBody>
          <a:bodyPr/>
          <a:lstStyle/>
          <a:p>
            <a:pPr>
              <a:buFont typeface="Wingdings" panose="05000000000000000000" pitchFamily="2" charset="2"/>
              <a:buChar char="v"/>
            </a:pPr>
            <a:r>
              <a:rPr lang="en-US" dirty="0" smtClean="0"/>
              <a:t>Thank you to the families and teachers that joined us at Elevation Burger!</a:t>
            </a:r>
            <a:endParaRPr lang="en-US" dirty="0"/>
          </a:p>
        </p:txBody>
      </p:sp>
      <p:pic>
        <p:nvPicPr>
          <p:cNvPr id="4" name="Picture 3"/>
          <p:cNvPicPr>
            <a:picLocks noChangeAspect="1"/>
          </p:cNvPicPr>
          <p:nvPr/>
        </p:nvPicPr>
        <p:blipFill>
          <a:blip r:embed="rId2"/>
          <a:stretch>
            <a:fillRect/>
          </a:stretch>
        </p:blipFill>
        <p:spPr>
          <a:xfrm>
            <a:off x="9341998" y="0"/>
            <a:ext cx="2804403" cy="27983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998" y="2418461"/>
            <a:ext cx="8128000" cy="4292600"/>
          </a:xfrm>
          <a:prstGeom prst="rect">
            <a:avLst/>
          </a:prstGeom>
        </p:spPr>
      </p:pic>
    </p:spTree>
    <p:extLst>
      <p:ext uri="{BB962C8B-B14F-4D97-AF65-F5344CB8AC3E}">
        <p14:creationId xmlns:p14="http://schemas.microsoft.com/office/powerpoint/2010/main" val="329874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1746</TotalTime>
  <Words>630</Words>
  <Application>Microsoft Office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Tw Cen MT</vt:lpstr>
      <vt:lpstr>Tw Cen MT Condensed</vt:lpstr>
      <vt:lpstr>Wingdings</vt:lpstr>
      <vt:lpstr>Wingdings 3</vt:lpstr>
      <vt:lpstr>Integral</vt:lpstr>
      <vt:lpstr>KENT GARDENS PTA MTG 9.30.15</vt:lpstr>
      <vt:lpstr>AGENDA</vt:lpstr>
      <vt:lpstr>Communications.</vt:lpstr>
      <vt:lpstr>One &amp; DONE </vt:lpstr>
      <vt:lpstr>PowerPoint Presentation</vt:lpstr>
      <vt:lpstr>Enrichment programs</vt:lpstr>
      <vt:lpstr>It’s easy to find Box Tops. In fact, you may have some in your home right now! Clip Box Tops from your favorite products and turn them into your school today!  Box Tops are each worth 10¢ and they add up fast!</vt:lpstr>
      <vt:lpstr>PowerPoint Presentation</vt:lpstr>
      <vt:lpstr>Family Dinner Night</vt:lpstr>
      <vt:lpstr>PowerPoint Presentation</vt:lpstr>
      <vt:lpstr>Pop Corn Club</vt:lpstr>
      <vt:lpstr>National Walk-to-School Day Wednesday, October 7th</vt:lpstr>
      <vt:lpstr>FAMILY MOVIE NIGHT</vt:lpstr>
      <vt:lpstr>#KGPRIDE SPIRITWEAR</vt:lpstr>
      <vt:lpstr>FCPS Parent Resource Center</vt:lpstr>
      <vt:lpstr>FLEX –   (kim_marinus@msn.com) </vt:lpstr>
      <vt:lpstr>Legislative liaison</vt:lpstr>
      <vt:lpstr>PTA Funds sept-oct </vt:lpstr>
      <vt:lpstr>PTA FUNDS SEPT- OCT</vt:lpstr>
      <vt:lpstr>TREASURER’S REPORT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GARDENS PTA MTG 9.30.15</dc:title>
  <dc:creator>Robert Wormser</dc:creator>
  <cp:lastModifiedBy>Robert Wormser</cp:lastModifiedBy>
  <cp:revision>31</cp:revision>
  <cp:lastPrinted>2015-09-28T15:43:14Z</cp:lastPrinted>
  <dcterms:created xsi:type="dcterms:W3CDTF">2015-09-27T20:32:47Z</dcterms:created>
  <dcterms:modified xsi:type="dcterms:W3CDTF">2015-09-30T15:05:07Z</dcterms:modified>
</cp:coreProperties>
</file>